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8" r:id="rId3"/>
    <p:sldId id="276" r:id="rId4"/>
    <p:sldId id="270" r:id="rId5"/>
    <p:sldId id="268" r:id="rId6"/>
    <p:sldId id="274" r:id="rId7"/>
    <p:sldId id="273" r:id="rId8"/>
    <p:sldId id="272" r:id="rId9"/>
    <p:sldId id="275" r:id="rId10"/>
    <p:sldId id="283" r:id="rId11"/>
    <p:sldId id="267" r:id="rId12"/>
    <p:sldId id="265" r:id="rId13"/>
    <p:sldId id="277" r:id="rId14"/>
    <p:sldId id="288" r:id="rId15"/>
    <p:sldId id="302" r:id="rId16"/>
    <p:sldId id="286" r:id="rId17"/>
    <p:sldId id="303" r:id="rId18"/>
    <p:sldId id="297" r:id="rId19"/>
    <p:sldId id="278" r:id="rId20"/>
    <p:sldId id="279" r:id="rId21"/>
    <p:sldId id="305" r:id="rId22"/>
    <p:sldId id="308" r:id="rId23"/>
    <p:sldId id="306" r:id="rId24"/>
    <p:sldId id="307" r:id="rId25"/>
    <p:sldId id="310" r:id="rId26"/>
    <p:sldId id="309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902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152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pos="56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9C94"/>
    <a:srgbClr val="E2DAD7"/>
    <a:srgbClr val="9C7E74"/>
    <a:srgbClr val="A68B82"/>
    <a:srgbClr val="DCD5CF"/>
    <a:srgbClr val="C7B7B1"/>
    <a:srgbClr val="DCD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5" autoAdjust="0"/>
    <p:restoredTop sz="96314" autoAdjust="0"/>
  </p:normalViewPr>
  <p:slideViewPr>
    <p:cSldViewPr snapToGrid="0" showGuides="1">
      <p:cViewPr varScale="1">
        <p:scale>
          <a:sx n="63" d="100"/>
          <a:sy n="63" d="100"/>
        </p:scale>
        <p:origin x="804" y="48"/>
      </p:cViewPr>
      <p:guideLst>
        <p:guide orient="horz" pos="2364"/>
        <p:guide pos="3840"/>
        <p:guide pos="6902"/>
        <p:guide pos="710"/>
        <p:guide orient="horz" pos="1525"/>
        <p:guide orient="horz" pos="3657"/>
        <p:guide pos="56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951DB-C335-440D-B947-DD48EB82F38F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CEEA8-E602-4B38-AA86-63406AB2B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74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9" name="Google Shape;9829;g5ee62ca137_2_9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0" name="Google Shape;9830;g5ee62ca137_2_9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3306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33DF-3478-4535-A866-E96063BF2D01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1395-B1BE-4B62-8631-C4F0F46007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39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33DF-3478-4535-A866-E96063BF2D01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1395-B1BE-4B62-8631-C4F0F46007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63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33DF-3478-4535-A866-E96063BF2D01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1395-B1BE-4B62-8631-C4F0F46007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714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84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33DF-3478-4535-A866-E96063BF2D01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1395-B1BE-4B62-8631-C4F0F46007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57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33DF-3478-4535-A866-E96063BF2D01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1395-B1BE-4B62-8631-C4F0F46007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02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33DF-3478-4535-A866-E96063BF2D01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1395-B1BE-4B62-8631-C4F0F46007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18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33DF-3478-4535-A866-E96063BF2D01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1395-B1BE-4B62-8631-C4F0F46007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33DF-3478-4535-A866-E96063BF2D01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1395-B1BE-4B62-8631-C4F0F46007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88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33DF-3478-4535-A866-E96063BF2D01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1395-B1BE-4B62-8631-C4F0F46007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12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33DF-3478-4535-A866-E96063BF2D01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1395-B1BE-4B62-8631-C4F0F46007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22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33DF-3478-4535-A866-E96063BF2D01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1395-B1BE-4B62-8631-C4F0F46007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5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F33DF-3478-4535-A866-E96063BF2D01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F1395-B1BE-4B62-8631-C4F0F46007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45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9"/>
          <p:cNvSpPr txBox="1">
            <a:spLocks noGrp="1"/>
          </p:cNvSpPr>
          <p:nvPr>
            <p:ph type="title"/>
          </p:nvPr>
        </p:nvSpPr>
        <p:spPr>
          <a:xfrm>
            <a:off x="1424134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30" name="Google Shape;530;p39"/>
          <p:cNvSpPr txBox="1">
            <a:spLocks noGrp="1"/>
          </p:cNvSpPr>
          <p:nvPr>
            <p:ph type="body" idx="1"/>
          </p:nvPr>
        </p:nvSpPr>
        <p:spPr>
          <a:xfrm>
            <a:off x="1424134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69874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greatpp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7376" b="69457" l="40294" r="60546">
                        <a14:foregroundMark x1="43337" y1="55882" x2="45331" y2="55882"/>
                        <a14:foregroundMark x1="47219" y1="65837" x2="48478" y2="66968"/>
                        <a14:foregroundMark x1="47219" y1="66290" x2="47219" y2="66290"/>
                        <a14:foregroundMark x1="49318" y1="67195" x2="53410" y2="66516"/>
                        <a14:foregroundMark x1="56348" y1="45928" x2="56348" y2="41403"/>
                        <a14:foregroundMark x1="56453" y1="50000" x2="56978" y2="50226"/>
                      </a14:backgroundRemoval>
                    </a14:imgEffect>
                  </a14:imgLayer>
                </a14:imgProps>
              </a:ext>
            </a:extLst>
          </a:blip>
          <a:srcRect l="39127" t="27402" r="38070" b="29882"/>
          <a:stretch/>
        </p:blipFill>
        <p:spPr>
          <a:xfrm>
            <a:off x="4492171" y="2101909"/>
            <a:ext cx="3207658" cy="2786743"/>
          </a:xfrm>
          <a:prstGeom prst="ellipse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96253" y="4812708"/>
            <a:ext cx="9399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Chinese Food</a:t>
            </a:r>
            <a:endParaRPr lang="zh-CN" altLang="en-US" sz="7200" b="1" dirty="0">
              <a:latin typeface="叶根友圆趣卡通体" panose="02010601030101010101" pitchFamily="2" charset="-122"/>
              <a:ea typeface="叶根友圆趣卡通体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19001" y="515548"/>
            <a:ext cx="553998" cy="16832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spc="6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美食当道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 rot="10800000">
            <a:off x="351896" y="291446"/>
            <a:ext cx="484680" cy="448204"/>
          </a:xfrm>
          <a:custGeom>
            <a:avLst/>
            <a:gdLst>
              <a:gd name="T0" fmla="*/ 63 w 63"/>
              <a:gd name="T1" fmla="*/ 0 h 58"/>
              <a:gd name="T2" fmla="*/ 56 w 63"/>
              <a:gd name="T3" fmla="*/ 9 h 58"/>
              <a:gd name="T4" fmla="*/ 49 w 63"/>
              <a:gd name="T5" fmla="*/ 17 h 58"/>
              <a:gd name="T6" fmla="*/ 53 w 63"/>
              <a:gd name="T7" fmla="*/ 22 h 58"/>
              <a:gd name="T8" fmla="*/ 58 w 63"/>
              <a:gd name="T9" fmla="*/ 20 h 58"/>
              <a:gd name="T10" fmla="*/ 57 w 63"/>
              <a:gd name="T11" fmla="*/ 17 h 58"/>
              <a:gd name="T12" fmla="*/ 55 w 63"/>
              <a:gd name="T13" fmla="*/ 18 h 58"/>
              <a:gd name="T14" fmla="*/ 54 w 63"/>
              <a:gd name="T15" fmla="*/ 17 h 58"/>
              <a:gd name="T16" fmla="*/ 58 w 63"/>
              <a:gd name="T17" fmla="*/ 16 h 58"/>
              <a:gd name="T18" fmla="*/ 59 w 63"/>
              <a:gd name="T19" fmla="*/ 21 h 58"/>
              <a:gd name="T20" fmla="*/ 56 w 63"/>
              <a:gd name="T21" fmla="*/ 25 h 58"/>
              <a:gd name="T22" fmla="*/ 58 w 63"/>
              <a:gd name="T23" fmla="*/ 29 h 58"/>
              <a:gd name="T24" fmla="*/ 56 w 63"/>
              <a:gd name="T25" fmla="*/ 31 h 58"/>
              <a:gd name="T26" fmla="*/ 58 w 63"/>
              <a:gd name="T27" fmla="*/ 35 h 58"/>
              <a:gd name="T28" fmla="*/ 56 w 63"/>
              <a:gd name="T29" fmla="*/ 39 h 58"/>
              <a:gd name="T30" fmla="*/ 53 w 63"/>
              <a:gd name="T31" fmla="*/ 37 h 58"/>
              <a:gd name="T32" fmla="*/ 50 w 63"/>
              <a:gd name="T33" fmla="*/ 38 h 58"/>
              <a:gd name="T34" fmla="*/ 47 w 63"/>
              <a:gd name="T35" fmla="*/ 34 h 58"/>
              <a:gd name="T36" fmla="*/ 49 w 63"/>
              <a:gd name="T37" fmla="*/ 32 h 58"/>
              <a:gd name="T38" fmla="*/ 50 w 63"/>
              <a:gd name="T39" fmla="*/ 33 h 58"/>
              <a:gd name="T40" fmla="*/ 50 w 63"/>
              <a:gd name="T41" fmla="*/ 34 h 58"/>
              <a:gd name="T42" fmla="*/ 48 w 63"/>
              <a:gd name="T43" fmla="*/ 35 h 58"/>
              <a:gd name="T44" fmla="*/ 51 w 63"/>
              <a:gd name="T45" fmla="*/ 36 h 58"/>
              <a:gd name="T46" fmla="*/ 54 w 63"/>
              <a:gd name="T47" fmla="*/ 31 h 58"/>
              <a:gd name="T48" fmla="*/ 49 w 63"/>
              <a:gd name="T49" fmla="*/ 27 h 58"/>
              <a:gd name="T50" fmla="*/ 44 w 63"/>
              <a:gd name="T51" fmla="*/ 28 h 58"/>
              <a:gd name="T52" fmla="*/ 36 w 63"/>
              <a:gd name="T53" fmla="*/ 27 h 58"/>
              <a:gd name="T54" fmla="*/ 36 w 63"/>
              <a:gd name="T55" fmla="*/ 27 h 58"/>
              <a:gd name="T56" fmla="*/ 34 w 63"/>
              <a:gd name="T57" fmla="*/ 27 h 58"/>
              <a:gd name="T58" fmla="*/ 34 w 63"/>
              <a:gd name="T59" fmla="*/ 28 h 58"/>
              <a:gd name="T60" fmla="*/ 34 w 63"/>
              <a:gd name="T61" fmla="*/ 38 h 58"/>
              <a:gd name="T62" fmla="*/ 33 w 63"/>
              <a:gd name="T63" fmla="*/ 46 h 58"/>
              <a:gd name="T64" fmla="*/ 40 w 63"/>
              <a:gd name="T65" fmla="*/ 48 h 58"/>
              <a:gd name="T66" fmla="*/ 42 w 63"/>
              <a:gd name="T67" fmla="*/ 42 h 58"/>
              <a:gd name="T68" fmla="*/ 40 w 63"/>
              <a:gd name="T69" fmla="*/ 42 h 58"/>
              <a:gd name="T70" fmla="*/ 39 w 63"/>
              <a:gd name="T71" fmla="*/ 44 h 58"/>
              <a:gd name="T72" fmla="*/ 38 w 63"/>
              <a:gd name="T73" fmla="*/ 44 h 58"/>
              <a:gd name="T74" fmla="*/ 39 w 63"/>
              <a:gd name="T75" fmla="*/ 41 h 58"/>
              <a:gd name="T76" fmla="*/ 44 w 63"/>
              <a:gd name="T77" fmla="*/ 43 h 58"/>
              <a:gd name="T78" fmla="*/ 44 w 63"/>
              <a:gd name="T79" fmla="*/ 46 h 58"/>
              <a:gd name="T80" fmla="*/ 43 w 63"/>
              <a:gd name="T81" fmla="*/ 48 h 58"/>
              <a:gd name="T82" fmla="*/ 44 w 63"/>
              <a:gd name="T83" fmla="*/ 49 h 58"/>
              <a:gd name="T84" fmla="*/ 41 w 63"/>
              <a:gd name="T85" fmla="*/ 52 h 58"/>
              <a:gd name="T86" fmla="*/ 37 w 63"/>
              <a:gd name="T87" fmla="*/ 49 h 58"/>
              <a:gd name="T88" fmla="*/ 33 w 63"/>
              <a:gd name="T89" fmla="*/ 51 h 58"/>
              <a:gd name="T90" fmla="*/ 29 w 63"/>
              <a:gd name="T91" fmla="*/ 50 h 58"/>
              <a:gd name="T92" fmla="*/ 24 w 63"/>
              <a:gd name="T93" fmla="*/ 54 h 58"/>
              <a:gd name="T94" fmla="*/ 20 w 63"/>
              <a:gd name="T95" fmla="*/ 49 h 58"/>
              <a:gd name="T96" fmla="*/ 22 w 63"/>
              <a:gd name="T97" fmla="*/ 48 h 58"/>
              <a:gd name="T98" fmla="*/ 23 w 63"/>
              <a:gd name="T99" fmla="*/ 49 h 58"/>
              <a:gd name="T100" fmla="*/ 23 w 63"/>
              <a:gd name="T101" fmla="*/ 52 h 58"/>
              <a:gd name="T102" fmla="*/ 28 w 63"/>
              <a:gd name="T103" fmla="*/ 48 h 58"/>
              <a:gd name="T104" fmla="*/ 22 w 63"/>
              <a:gd name="T105" fmla="*/ 42 h 58"/>
              <a:gd name="T106" fmla="*/ 14 w 63"/>
              <a:gd name="T107" fmla="*/ 47 h 58"/>
              <a:gd name="T108" fmla="*/ 13 w 63"/>
              <a:gd name="T109" fmla="*/ 50 h 58"/>
              <a:gd name="T110" fmla="*/ 5 w 63"/>
              <a:gd name="T111" fmla="*/ 53 h 58"/>
              <a:gd name="T112" fmla="*/ 0 w 63"/>
              <a:gd name="T113" fmla="*/ 58 h 58"/>
              <a:gd name="T114" fmla="*/ 63 w 63"/>
              <a:gd name="T115" fmla="*/ 58 h 58"/>
              <a:gd name="T116" fmla="*/ 63 w 63"/>
              <a:gd name="T117" fmla="*/ 54 h 58"/>
              <a:gd name="T118" fmla="*/ 63 w 63"/>
              <a:gd name="T11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" h="58">
                <a:moveTo>
                  <a:pt x="63" y="0"/>
                </a:moveTo>
                <a:cubicBezTo>
                  <a:pt x="61" y="1"/>
                  <a:pt x="56" y="5"/>
                  <a:pt x="56" y="9"/>
                </a:cubicBezTo>
                <a:cubicBezTo>
                  <a:pt x="56" y="9"/>
                  <a:pt x="49" y="10"/>
                  <a:pt x="49" y="17"/>
                </a:cubicBezTo>
                <a:cubicBezTo>
                  <a:pt x="49" y="17"/>
                  <a:pt x="49" y="21"/>
                  <a:pt x="53" y="22"/>
                </a:cubicBezTo>
                <a:cubicBezTo>
                  <a:pt x="56" y="23"/>
                  <a:pt x="57" y="21"/>
                  <a:pt x="58" y="20"/>
                </a:cubicBezTo>
                <a:cubicBezTo>
                  <a:pt x="58" y="19"/>
                  <a:pt x="59" y="18"/>
                  <a:pt x="57" y="17"/>
                </a:cubicBezTo>
                <a:cubicBezTo>
                  <a:pt x="56" y="17"/>
                  <a:pt x="55" y="18"/>
                  <a:pt x="55" y="18"/>
                </a:cubicBezTo>
                <a:cubicBezTo>
                  <a:pt x="55" y="18"/>
                  <a:pt x="54" y="18"/>
                  <a:pt x="54" y="17"/>
                </a:cubicBezTo>
                <a:cubicBezTo>
                  <a:pt x="54" y="16"/>
                  <a:pt x="57" y="15"/>
                  <a:pt x="58" y="16"/>
                </a:cubicBezTo>
                <a:cubicBezTo>
                  <a:pt x="59" y="17"/>
                  <a:pt x="60" y="18"/>
                  <a:pt x="59" y="21"/>
                </a:cubicBezTo>
                <a:cubicBezTo>
                  <a:pt x="58" y="24"/>
                  <a:pt x="56" y="25"/>
                  <a:pt x="56" y="25"/>
                </a:cubicBezTo>
                <a:cubicBezTo>
                  <a:pt x="56" y="25"/>
                  <a:pt x="58" y="27"/>
                  <a:pt x="58" y="29"/>
                </a:cubicBezTo>
                <a:cubicBezTo>
                  <a:pt x="57" y="30"/>
                  <a:pt x="56" y="31"/>
                  <a:pt x="56" y="31"/>
                </a:cubicBezTo>
                <a:cubicBezTo>
                  <a:pt x="56" y="31"/>
                  <a:pt x="58" y="33"/>
                  <a:pt x="58" y="35"/>
                </a:cubicBezTo>
                <a:cubicBezTo>
                  <a:pt x="58" y="37"/>
                  <a:pt x="57" y="38"/>
                  <a:pt x="56" y="39"/>
                </a:cubicBezTo>
                <a:cubicBezTo>
                  <a:pt x="56" y="39"/>
                  <a:pt x="54" y="39"/>
                  <a:pt x="53" y="37"/>
                </a:cubicBezTo>
                <a:cubicBezTo>
                  <a:pt x="53" y="37"/>
                  <a:pt x="52" y="39"/>
                  <a:pt x="50" y="38"/>
                </a:cubicBezTo>
                <a:cubicBezTo>
                  <a:pt x="47" y="38"/>
                  <a:pt x="47" y="36"/>
                  <a:pt x="47" y="34"/>
                </a:cubicBezTo>
                <a:cubicBezTo>
                  <a:pt x="47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3"/>
                  <a:pt x="48" y="33"/>
                  <a:pt x="48" y="35"/>
                </a:cubicBezTo>
                <a:cubicBezTo>
                  <a:pt x="48" y="36"/>
                  <a:pt x="50" y="37"/>
                  <a:pt x="51" y="36"/>
                </a:cubicBezTo>
                <a:cubicBezTo>
                  <a:pt x="52" y="36"/>
                  <a:pt x="54" y="35"/>
                  <a:pt x="54" y="31"/>
                </a:cubicBezTo>
                <a:cubicBezTo>
                  <a:pt x="54" y="27"/>
                  <a:pt x="49" y="27"/>
                  <a:pt x="49" y="27"/>
                </a:cubicBezTo>
                <a:cubicBezTo>
                  <a:pt x="49" y="27"/>
                  <a:pt x="45" y="27"/>
                  <a:pt x="44" y="28"/>
                </a:cubicBezTo>
                <a:cubicBezTo>
                  <a:pt x="44" y="28"/>
                  <a:pt x="41" y="24"/>
                  <a:pt x="36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8"/>
                  <a:pt x="30" y="34"/>
                  <a:pt x="34" y="38"/>
                </a:cubicBezTo>
                <a:cubicBezTo>
                  <a:pt x="34" y="38"/>
                  <a:pt x="31" y="42"/>
                  <a:pt x="33" y="46"/>
                </a:cubicBezTo>
                <a:cubicBezTo>
                  <a:pt x="36" y="50"/>
                  <a:pt x="40" y="48"/>
                  <a:pt x="40" y="48"/>
                </a:cubicBezTo>
                <a:cubicBezTo>
                  <a:pt x="41" y="48"/>
                  <a:pt x="44" y="45"/>
                  <a:pt x="42" y="42"/>
                </a:cubicBezTo>
                <a:cubicBezTo>
                  <a:pt x="41" y="42"/>
                  <a:pt x="40" y="42"/>
                  <a:pt x="40" y="42"/>
                </a:cubicBezTo>
                <a:cubicBezTo>
                  <a:pt x="40" y="42"/>
                  <a:pt x="39" y="43"/>
                  <a:pt x="39" y="44"/>
                </a:cubicBezTo>
                <a:cubicBezTo>
                  <a:pt x="39" y="44"/>
                  <a:pt x="39" y="45"/>
                  <a:pt x="38" y="44"/>
                </a:cubicBezTo>
                <a:cubicBezTo>
                  <a:pt x="38" y="44"/>
                  <a:pt x="37" y="42"/>
                  <a:pt x="39" y="41"/>
                </a:cubicBezTo>
                <a:cubicBezTo>
                  <a:pt x="41" y="40"/>
                  <a:pt x="43" y="41"/>
                  <a:pt x="44" y="43"/>
                </a:cubicBezTo>
                <a:cubicBezTo>
                  <a:pt x="45" y="45"/>
                  <a:pt x="44" y="45"/>
                  <a:pt x="44" y="46"/>
                </a:cubicBezTo>
                <a:cubicBezTo>
                  <a:pt x="44" y="46"/>
                  <a:pt x="43" y="48"/>
                  <a:pt x="43" y="48"/>
                </a:cubicBezTo>
                <a:cubicBezTo>
                  <a:pt x="43" y="48"/>
                  <a:pt x="44" y="48"/>
                  <a:pt x="44" y="49"/>
                </a:cubicBezTo>
                <a:cubicBezTo>
                  <a:pt x="44" y="50"/>
                  <a:pt x="44" y="51"/>
                  <a:pt x="41" y="52"/>
                </a:cubicBezTo>
                <a:cubicBezTo>
                  <a:pt x="39" y="52"/>
                  <a:pt x="37" y="49"/>
                  <a:pt x="37" y="49"/>
                </a:cubicBezTo>
                <a:cubicBezTo>
                  <a:pt x="37" y="49"/>
                  <a:pt x="35" y="51"/>
                  <a:pt x="33" y="51"/>
                </a:cubicBezTo>
                <a:cubicBezTo>
                  <a:pt x="31" y="51"/>
                  <a:pt x="29" y="50"/>
                  <a:pt x="29" y="50"/>
                </a:cubicBezTo>
                <a:cubicBezTo>
                  <a:pt x="29" y="50"/>
                  <a:pt x="28" y="53"/>
                  <a:pt x="24" y="54"/>
                </a:cubicBezTo>
                <a:cubicBezTo>
                  <a:pt x="20" y="54"/>
                  <a:pt x="20" y="51"/>
                  <a:pt x="20" y="49"/>
                </a:cubicBezTo>
                <a:cubicBezTo>
                  <a:pt x="21" y="48"/>
                  <a:pt x="22" y="48"/>
                  <a:pt x="22" y="48"/>
                </a:cubicBezTo>
                <a:cubicBezTo>
                  <a:pt x="23" y="48"/>
                  <a:pt x="23" y="48"/>
                  <a:pt x="23" y="49"/>
                </a:cubicBezTo>
                <a:cubicBezTo>
                  <a:pt x="22" y="49"/>
                  <a:pt x="20" y="51"/>
                  <a:pt x="23" y="52"/>
                </a:cubicBezTo>
                <a:cubicBezTo>
                  <a:pt x="26" y="53"/>
                  <a:pt x="27" y="49"/>
                  <a:pt x="28" y="48"/>
                </a:cubicBezTo>
                <a:cubicBezTo>
                  <a:pt x="28" y="48"/>
                  <a:pt x="28" y="42"/>
                  <a:pt x="22" y="42"/>
                </a:cubicBezTo>
                <a:cubicBezTo>
                  <a:pt x="16" y="42"/>
                  <a:pt x="15" y="45"/>
                  <a:pt x="14" y="47"/>
                </a:cubicBezTo>
                <a:cubicBezTo>
                  <a:pt x="14" y="47"/>
                  <a:pt x="13" y="49"/>
                  <a:pt x="13" y="50"/>
                </a:cubicBezTo>
                <a:cubicBezTo>
                  <a:pt x="13" y="50"/>
                  <a:pt x="10" y="49"/>
                  <a:pt x="5" y="53"/>
                </a:cubicBezTo>
                <a:cubicBezTo>
                  <a:pt x="5" y="53"/>
                  <a:pt x="0" y="58"/>
                  <a:pt x="0" y="58"/>
                </a:cubicBezTo>
                <a:cubicBezTo>
                  <a:pt x="0" y="58"/>
                  <a:pt x="62" y="58"/>
                  <a:pt x="63" y="58"/>
                </a:cubicBezTo>
                <a:cubicBezTo>
                  <a:pt x="63" y="54"/>
                  <a:pt x="63" y="54"/>
                  <a:pt x="63" y="54"/>
                </a:cubicBezTo>
                <a:lnTo>
                  <a:pt x="63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 rot="16200000">
            <a:off x="11355424" y="291447"/>
            <a:ext cx="484680" cy="448204"/>
          </a:xfrm>
          <a:custGeom>
            <a:avLst/>
            <a:gdLst>
              <a:gd name="T0" fmla="*/ 63 w 63"/>
              <a:gd name="T1" fmla="*/ 0 h 58"/>
              <a:gd name="T2" fmla="*/ 56 w 63"/>
              <a:gd name="T3" fmla="*/ 9 h 58"/>
              <a:gd name="T4" fmla="*/ 49 w 63"/>
              <a:gd name="T5" fmla="*/ 17 h 58"/>
              <a:gd name="T6" fmla="*/ 53 w 63"/>
              <a:gd name="T7" fmla="*/ 22 h 58"/>
              <a:gd name="T8" fmla="*/ 58 w 63"/>
              <a:gd name="T9" fmla="*/ 20 h 58"/>
              <a:gd name="T10" fmla="*/ 57 w 63"/>
              <a:gd name="T11" fmla="*/ 17 h 58"/>
              <a:gd name="T12" fmla="*/ 55 w 63"/>
              <a:gd name="T13" fmla="*/ 18 h 58"/>
              <a:gd name="T14" fmla="*/ 54 w 63"/>
              <a:gd name="T15" fmla="*/ 17 h 58"/>
              <a:gd name="T16" fmla="*/ 58 w 63"/>
              <a:gd name="T17" fmla="*/ 16 h 58"/>
              <a:gd name="T18" fmla="*/ 59 w 63"/>
              <a:gd name="T19" fmla="*/ 21 h 58"/>
              <a:gd name="T20" fmla="*/ 56 w 63"/>
              <a:gd name="T21" fmla="*/ 25 h 58"/>
              <a:gd name="T22" fmla="*/ 58 w 63"/>
              <a:gd name="T23" fmla="*/ 29 h 58"/>
              <a:gd name="T24" fmla="*/ 56 w 63"/>
              <a:gd name="T25" fmla="*/ 31 h 58"/>
              <a:gd name="T26" fmla="*/ 58 w 63"/>
              <a:gd name="T27" fmla="*/ 35 h 58"/>
              <a:gd name="T28" fmla="*/ 56 w 63"/>
              <a:gd name="T29" fmla="*/ 39 h 58"/>
              <a:gd name="T30" fmla="*/ 53 w 63"/>
              <a:gd name="T31" fmla="*/ 37 h 58"/>
              <a:gd name="T32" fmla="*/ 50 w 63"/>
              <a:gd name="T33" fmla="*/ 38 h 58"/>
              <a:gd name="T34" fmla="*/ 47 w 63"/>
              <a:gd name="T35" fmla="*/ 34 h 58"/>
              <a:gd name="T36" fmla="*/ 49 w 63"/>
              <a:gd name="T37" fmla="*/ 32 h 58"/>
              <a:gd name="T38" fmla="*/ 50 w 63"/>
              <a:gd name="T39" fmla="*/ 33 h 58"/>
              <a:gd name="T40" fmla="*/ 50 w 63"/>
              <a:gd name="T41" fmla="*/ 34 h 58"/>
              <a:gd name="T42" fmla="*/ 48 w 63"/>
              <a:gd name="T43" fmla="*/ 35 h 58"/>
              <a:gd name="T44" fmla="*/ 51 w 63"/>
              <a:gd name="T45" fmla="*/ 36 h 58"/>
              <a:gd name="T46" fmla="*/ 54 w 63"/>
              <a:gd name="T47" fmla="*/ 31 h 58"/>
              <a:gd name="T48" fmla="*/ 49 w 63"/>
              <a:gd name="T49" fmla="*/ 27 h 58"/>
              <a:gd name="T50" fmla="*/ 44 w 63"/>
              <a:gd name="T51" fmla="*/ 28 h 58"/>
              <a:gd name="T52" fmla="*/ 36 w 63"/>
              <a:gd name="T53" fmla="*/ 27 h 58"/>
              <a:gd name="T54" fmla="*/ 36 w 63"/>
              <a:gd name="T55" fmla="*/ 27 h 58"/>
              <a:gd name="T56" fmla="*/ 34 w 63"/>
              <a:gd name="T57" fmla="*/ 27 h 58"/>
              <a:gd name="T58" fmla="*/ 34 w 63"/>
              <a:gd name="T59" fmla="*/ 28 h 58"/>
              <a:gd name="T60" fmla="*/ 34 w 63"/>
              <a:gd name="T61" fmla="*/ 38 h 58"/>
              <a:gd name="T62" fmla="*/ 33 w 63"/>
              <a:gd name="T63" fmla="*/ 46 h 58"/>
              <a:gd name="T64" fmla="*/ 40 w 63"/>
              <a:gd name="T65" fmla="*/ 48 h 58"/>
              <a:gd name="T66" fmla="*/ 42 w 63"/>
              <a:gd name="T67" fmla="*/ 42 h 58"/>
              <a:gd name="T68" fmla="*/ 40 w 63"/>
              <a:gd name="T69" fmla="*/ 42 h 58"/>
              <a:gd name="T70" fmla="*/ 39 w 63"/>
              <a:gd name="T71" fmla="*/ 44 h 58"/>
              <a:gd name="T72" fmla="*/ 38 w 63"/>
              <a:gd name="T73" fmla="*/ 44 h 58"/>
              <a:gd name="T74" fmla="*/ 39 w 63"/>
              <a:gd name="T75" fmla="*/ 41 h 58"/>
              <a:gd name="T76" fmla="*/ 44 w 63"/>
              <a:gd name="T77" fmla="*/ 43 h 58"/>
              <a:gd name="T78" fmla="*/ 44 w 63"/>
              <a:gd name="T79" fmla="*/ 46 h 58"/>
              <a:gd name="T80" fmla="*/ 43 w 63"/>
              <a:gd name="T81" fmla="*/ 48 h 58"/>
              <a:gd name="T82" fmla="*/ 44 w 63"/>
              <a:gd name="T83" fmla="*/ 49 h 58"/>
              <a:gd name="T84" fmla="*/ 41 w 63"/>
              <a:gd name="T85" fmla="*/ 52 h 58"/>
              <a:gd name="T86" fmla="*/ 37 w 63"/>
              <a:gd name="T87" fmla="*/ 49 h 58"/>
              <a:gd name="T88" fmla="*/ 33 w 63"/>
              <a:gd name="T89" fmla="*/ 51 h 58"/>
              <a:gd name="T90" fmla="*/ 29 w 63"/>
              <a:gd name="T91" fmla="*/ 50 h 58"/>
              <a:gd name="T92" fmla="*/ 24 w 63"/>
              <a:gd name="T93" fmla="*/ 54 h 58"/>
              <a:gd name="T94" fmla="*/ 20 w 63"/>
              <a:gd name="T95" fmla="*/ 49 h 58"/>
              <a:gd name="T96" fmla="*/ 22 w 63"/>
              <a:gd name="T97" fmla="*/ 48 h 58"/>
              <a:gd name="T98" fmla="*/ 23 w 63"/>
              <a:gd name="T99" fmla="*/ 49 h 58"/>
              <a:gd name="T100" fmla="*/ 23 w 63"/>
              <a:gd name="T101" fmla="*/ 52 h 58"/>
              <a:gd name="T102" fmla="*/ 28 w 63"/>
              <a:gd name="T103" fmla="*/ 48 h 58"/>
              <a:gd name="T104" fmla="*/ 22 w 63"/>
              <a:gd name="T105" fmla="*/ 42 h 58"/>
              <a:gd name="T106" fmla="*/ 14 w 63"/>
              <a:gd name="T107" fmla="*/ 47 h 58"/>
              <a:gd name="T108" fmla="*/ 13 w 63"/>
              <a:gd name="T109" fmla="*/ 50 h 58"/>
              <a:gd name="T110" fmla="*/ 5 w 63"/>
              <a:gd name="T111" fmla="*/ 53 h 58"/>
              <a:gd name="T112" fmla="*/ 0 w 63"/>
              <a:gd name="T113" fmla="*/ 58 h 58"/>
              <a:gd name="T114" fmla="*/ 63 w 63"/>
              <a:gd name="T115" fmla="*/ 58 h 58"/>
              <a:gd name="T116" fmla="*/ 63 w 63"/>
              <a:gd name="T117" fmla="*/ 54 h 58"/>
              <a:gd name="T118" fmla="*/ 63 w 63"/>
              <a:gd name="T11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" h="58">
                <a:moveTo>
                  <a:pt x="63" y="0"/>
                </a:moveTo>
                <a:cubicBezTo>
                  <a:pt x="61" y="1"/>
                  <a:pt x="56" y="5"/>
                  <a:pt x="56" y="9"/>
                </a:cubicBezTo>
                <a:cubicBezTo>
                  <a:pt x="56" y="9"/>
                  <a:pt x="49" y="10"/>
                  <a:pt x="49" y="17"/>
                </a:cubicBezTo>
                <a:cubicBezTo>
                  <a:pt x="49" y="17"/>
                  <a:pt x="49" y="21"/>
                  <a:pt x="53" y="22"/>
                </a:cubicBezTo>
                <a:cubicBezTo>
                  <a:pt x="56" y="23"/>
                  <a:pt x="57" y="21"/>
                  <a:pt x="58" y="20"/>
                </a:cubicBezTo>
                <a:cubicBezTo>
                  <a:pt x="58" y="19"/>
                  <a:pt x="59" y="18"/>
                  <a:pt x="57" y="17"/>
                </a:cubicBezTo>
                <a:cubicBezTo>
                  <a:pt x="56" y="17"/>
                  <a:pt x="55" y="18"/>
                  <a:pt x="55" y="18"/>
                </a:cubicBezTo>
                <a:cubicBezTo>
                  <a:pt x="55" y="18"/>
                  <a:pt x="54" y="18"/>
                  <a:pt x="54" y="17"/>
                </a:cubicBezTo>
                <a:cubicBezTo>
                  <a:pt x="54" y="16"/>
                  <a:pt x="57" y="15"/>
                  <a:pt x="58" y="16"/>
                </a:cubicBezTo>
                <a:cubicBezTo>
                  <a:pt x="59" y="17"/>
                  <a:pt x="60" y="18"/>
                  <a:pt x="59" y="21"/>
                </a:cubicBezTo>
                <a:cubicBezTo>
                  <a:pt x="58" y="24"/>
                  <a:pt x="56" y="25"/>
                  <a:pt x="56" y="25"/>
                </a:cubicBezTo>
                <a:cubicBezTo>
                  <a:pt x="56" y="25"/>
                  <a:pt x="58" y="27"/>
                  <a:pt x="58" y="29"/>
                </a:cubicBezTo>
                <a:cubicBezTo>
                  <a:pt x="57" y="30"/>
                  <a:pt x="56" y="31"/>
                  <a:pt x="56" y="31"/>
                </a:cubicBezTo>
                <a:cubicBezTo>
                  <a:pt x="56" y="31"/>
                  <a:pt x="58" y="33"/>
                  <a:pt x="58" y="35"/>
                </a:cubicBezTo>
                <a:cubicBezTo>
                  <a:pt x="58" y="37"/>
                  <a:pt x="57" y="38"/>
                  <a:pt x="56" y="39"/>
                </a:cubicBezTo>
                <a:cubicBezTo>
                  <a:pt x="56" y="39"/>
                  <a:pt x="54" y="39"/>
                  <a:pt x="53" y="37"/>
                </a:cubicBezTo>
                <a:cubicBezTo>
                  <a:pt x="53" y="37"/>
                  <a:pt x="52" y="39"/>
                  <a:pt x="50" y="38"/>
                </a:cubicBezTo>
                <a:cubicBezTo>
                  <a:pt x="47" y="38"/>
                  <a:pt x="47" y="36"/>
                  <a:pt x="47" y="34"/>
                </a:cubicBezTo>
                <a:cubicBezTo>
                  <a:pt x="47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3"/>
                  <a:pt x="48" y="33"/>
                  <a:pt x="48" y="35"/>
                </a:cubicBezTo>
                <a:cubicBezTo>
                  <a:pt x="48" y="36"/>
                  <a:pt x="50" y="37"/>
                  <a:pt x="51" y="36"/>
                </a:cubicBezTo>
                <a:cubicBezTo>
                  <a:pt x="52" y="36"/>
                  <a:pt x="54" y="35"/>
                  <a:pt x="54" y="31"/>
                </a:cubicBezTo>
                <a:cubicBezTo>
                  <a:pt x="54" y="27"/>
                  <a:pt x="49" y="27"/>
                  <a:pt x="49" y="27"/>
                </a:cubicBezTo>
                <a:cubicBezTo>
                  <a:pt x="49" y="27"/>
                  <a:pt x="45" y="27"/>
                  <a:pt x="44" y="28"/>
                </a:cubicBezTo>
                <a:cubicBezTo>
                  <a:pt x="44" y="28"/>
                  <a:pt x="41" y="24"/>
                  <a:pt x="36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8"/>
                  <a:pt x="30" y="34"/>
                  <a:pt x="34" y="38"/>
                </a:cubicBezTo>
                <a:cubicBezTo>
                  <a:pt x="34" y="38"/>
                  <a:pt x="31" y="42"/>
                  <a:pt x="33" y="46"/>
                </a:cubicBezTo>
                <a:cubicBezTo>
                  <a:pt x="36" y="50"/>
                  <a:pt x="40" y="48"/>
                  <a:pt x="40" y="48"/>
                </a:cubicBezTo>
                <a:cubicBezTo>
                  <a:pt x="41" y="48"/>
                  <a:pt x="44" y="45"/>
                  <a:pt x="42" y="42"/>
                </a:cubicBezTo>
                <a:cubicBezTo>
                  <a:pt x="41" y="42"/>
                  <a:pt x="40" y="42"/>
                  <a:pt x="40" y="42"/>
                </a:cubicBezTo>
                <a:cubicBezTo>
                  <a:pt x="40" y="42"/>
                  <a:pt x="39" y="43"/>
                  <a:pt x="39" y="44"/>
                </a:cubicBezTo>
                <a:cubicBezTo>
                  <a:pt x="39" y="44"/>
                  <a:pt x="39" y="45"/>
                  <a:pt x="38" y="44"/>
                </a:cubicBezTo>
                <a:cubicBezTo>
                  <a:pt x="38" y="44"/>
                  <a:pt x="37" y="42"/>
                  <a:pt x="39" y="41"/>
                </a:cubicBezTo>
                <a:cubicBezTo>
                  <a:pt x="41" y="40"/>
                  <a:pt x="43" y="41"/>
                  <a:pt x="44" y="43"/>
                </a:cubicBezTo>
                <a:cubicBezTo>
                  <a:pt x="45" y="45"/>
                  <a:pt x="44" y="45"/>
                  <a:pt x="44" y="46"/>
                </a:cubicBezTo>
                <a:cubicBezTo>
                  <a:pt x="44" y="46"/>
                  <a:pt x="43" y="48"/>
                  <a:pt x="43" y="48"/>
                </a:cubicBezTo>
                <a:cubicBezTo>
                  <a:pt x="43" y="48"/>
                  <a:pt x="44" y="48"/>
                  <a:pt x="44" y="49"/>
                </a:cubicBezTo>
                <a:cubicBezTo>
                  <a:pt x="44" y="50"/>
                  <a:pt x="44" y="51"/>
                  <a:pt x="41" y="52"/>
                </a:cubicBezTo>
                <a:cubicBezTo>
                  <a:pt x="39" y="52"/>
                  <a:pt x="37" y="49"/>
                  <a:pt x="37" y="49"/>
                </a:cubicBezTo>
                <a:cubicBezTo>
                  <a:pt x="37" y="49"/>
                  <a:pt x="35" y="51"/>
                  <a:pt x="33" y="51"/>
                </a:cubicBezTo>
                <a:cubicBezTo>
                  <a:pt x="31" y="51"/>
                  <a:pt x="29" y="50"/>
                  <a:pt x="29" y="50"/>
                </a:cubicBezTo>
                <a:cubicBezTo>
                  <a:pt x="29" y="50"/>
                  <a:pt x="28" y="53"/>
                  <a:pt x="24" y="54"/>
                </a:cubicBezTo>
                <a:cubicBezTo>
                  <a:pt x="20" y="54"/>
                  <a:pt x="20" y="51"/>
                  <a:pt x="20" y="49"/>
                </a:cubicBezTo>
                <a:cubicBezTo>
                  <a:pt x="21" y="48"/>
                  <a:pt x="22" y="48"/>
                  <a:pt x="22" y="48"/>
                </a:cubicBezTo>
                <a:cubicBezTo>
                  <a:pt x="23" y="48"/>
                  <a:pt x="23" y="48"/>
                  <a:pt x="23" y="49"/>
                </a:cubicBezTo>
                <a:cubicBezTo>
                  <a:pt x="22" y="49"/>
                  <a:pt x="20" y="51"/>
                  <a:pt x="23" y="52"/>
                </a:cubicBezTo>
                <a:cubicBezTo>
                  <a:pt x="26" y="53"/>
                  <a:pt x="27" y="49"/>
                  <a:pt x="28" y="48"/>
                </a:cubicBezTo>
                <a:cubicBezTo>
                  <a:pt x="28" y="48"/>
                  <a:pt x="28" y="42"/>
                  <a:pt x="22" y="42"/>
                </a:cubicBezTo>
                <a:cubicBezTo>
                  <a:pt x="16" y="42"/>
                  <a:pt x="15" y="45"/>
                  <a:pt x="14" y="47"/>
                </a:cubicBezTo>
                <a:cubicBezTo>
                  <a:pt x="14" y="47"/>
                  <a:pt x="13" y="49"/>
                  <a:pt x="13" y="50"/>
                </a:cubicBezTo>
                <a:cubicBezTo>
                  <a:pt x="13" y="50"/>
                  <a:pt x="10" y="49"/>
                  <a:pt x="5" y="53"/>
                </a:cubicBezTo>
                <a:cubicBezTo>
                  <a:pt x="5" y="53"/>
                  <a:pt x="0" y="58"/>
                  <a:pt x="0" y="58"/>
                </a:cubicBezTo>
                <a:cubicBezTo>
                  <a:pt x="0" y="58"/>
                  <a:pt x="62" y="58"/>
                  <a:pt x="63" y="58"/>
                </a:cubicBezTo>
                <a:cubicBezTo>
                  <a:pt x="63" y="54"/>
                  <a:pt x="63" y="54"/>
                  <a:pt x="63" y="54"/>
                </a:cubicBezTo>
                <a:lnTo>
                  <a:pt x="63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11355424" y="6231641"/>
            <a:ext cx="484680" cy="448204"/>
          </a:xfrm>
          <a:custGeom>
            <a:avLst/>
            <a:gdLst>
              <a:gd name="T0" fmla="*/ 63 w 63"/>
              <a:gd name="T1" fmla="*/ 0 h 58"/>
              <a:gd name="T2" fmla="*/ 56 w 63"/>
              <a:gd name="T3" fmla="*/ 9 h 58"/>
              <a:gd name="T4" fmla="*/ 49 w 63"/>
              <a:gd name="T5" fmla="*/ 17 h 58"/>
              <a:gd name="T6" fmla="*/ 53 w 63"/>
              <a:gd name="T7" fmla="*/ 22 h 58"/>
              <a:gd name="T8" fmla="*/ 58 w 63"/>
              <a:gd name="T9" fmla="*/ 20 h 58"/>
              <a:gd name="T10" fmla="*/ 57 w 63"/>
              <a:gd name="T11" fmla="*/ 17 h 58"/>
              <a:gd name="T12" fmla="*/ 55 w 63"/>
              <a:gd name="T13" fmla="*/ 18 h 58"/>
              <a:gd name="T14" fmla="*/ 54 w 63"/>
              <a:gd name="T15" fmla="*/ 17 h 58"/>
              <a:gd name="T16" fmla="*/ 58 w 63"/>
              <a:gd name="T17" fmla="*/ 16 h 58"/>
              <a:gd name="T18" fmla="*/ 59 w 63"/>
              <a:gd name="T19" fmla="*/ 21 h 58"/>
              <a:gd name="T20" fmla="*/ 56 w 63"/>
              <a:gd name="T21" fmla="*/ 25 h 58"/>
              <a:gd name="T22" fmla="*/ 58 w 63"/>
              <a:gd name="T23" fmla="*/ 29 h 58"/>
              <a:gd name="T24" fmla="*/ 56 w 63"/>
              <a:gd name="T25" fmla="*/ 31 h 58"/>
              <a:gd name="T26" fmla="*/ 58 w 63"/>
              <a:gd name="T27" fmla="*/ 35 h 58"/>
              <a:gd name="T28" fmla="*/ 56 w 63"/>
              <a:gd name="T29" fmla="*/ 39 h 58"/>
              <a:gd name="T30" fmla="*/ 53 w 63"/>
              <a:gd name="T31" fmla="*/ 37 h 58"/>
              <a:gd name="T32" fmla="*/ 50 w 63"/>
              <a:gd name="T33" fmla="*/ 38 h 58"/>
              <a:gd name="T34" fmla="*/ 47 w 63"/>
              <a:gd name="T35" fmla="*/ 34 h 58"/>
              <a:gd name="T36" fmla="*/ 49 w 63"/>
              <a:gd name="T37" fmla="*/ 32 h 58"/>
              <a:gd name="T38" fmla="*/ 50 w 63"/>
              <a:gd name="T39" fmla="*/ 33 h 58"/>
              <a:gd name="T40" fmla="*/ 50 w 63"/>
              <a:gd name="T41" fmla="*/ 34 h 58"/>
              <a:gd name="T42" fmla="*/ 48 w 63"/>
              <a:gd name="T43" fmla="*/ 35 h 58"/>
              <a:gd name="T44" fmla="*/ 51 w 63"/>
              <a:gd name="T45" fmla="*/ 36 h 58"/>
              <a:gd name="T46" fmla="*/ 54 w 63"/>
              <a:gd name="T47" fmla="*/ 31 h 58"/>
              <a:gd name="T48" fmla="*/ 49 w 63"/>
              <a:gd name="T49" fmla="*/ 27 h 58"/>
              <a:gd name="T50" fmla="*/ 44 w 63"/>
              <a:gd name="T51" fmla="*/ 28 h 58"/>
              <a:gd name="T52" fmla="*/ 36 w 63"/>
              <a:gd name="T53" fmla="*/ 27 h 58"/>
              <a:gd name="T54" fmla="*/ 36 w 63"/>
              <a:gd name="T55" fmla="*/ 27 h 58"/>
              <a:gd name="T56" fmla="*/ 34 w 63"/>
              <a:gd name="T57" fmla="*/ 27 h 58"/>
              <a:gd name="T58" fmla="*/ 34 w 63"/>
              <a:gd name="T59" fmla="*/ 28 h 58"/>
              <a:gd name="T60" fmla="*/ 34 w 63"/>
              <a:gd name="T61" fmla="*/ 38 h 58"/>
              <a:gd name="T62" fmla="*/ 33 w 63"/>
              <a:gd name="T63" fmla="*/ 46 h 58"/>
              <a:gd name="T64" fmla="*/ 40 w 63"/>
              <a:gd name="T65" fmla="*/ 48 h 58"/>
              <a:gd name="T66" fmla="*/ 42 w 63"/>
              <a:gd name="T67" fmla="*/ 42 h 58"/>
              <a:gd name="T68" fmla="*/ 40 w 63"/>
              <a:gd name="T69" fmla="*/ 42 h 58"/>
              <a:gd name="T70" fmla="*/ 39 w 63"/>
              <a:gd name="T71" fmla="*/ 44 h 58"/>
              <a:gd name="T72" fmla="*/ 38 w 63"/>
              <a:gd name="T73" fmla="*/ 44 h 58"/>
              <a:gd name="T74" fmla="*/ 39 w 63"/>
              <a:gd name="T75" fmla="*/ 41 h 58"/>
              <a:gd name="T76" fmla="*/ 44 w 63"/>
              <a:gd name="T77" fmla="*/ 43 h 58"/>
              <a:gd name="T78" fmla="*/ 44 w 63"/>
              <a:gd name="T79" fmla="*/ 46 h 58"/>
              <a:gd name="T80" fmla="*/ 43 w 63"/>
              <a:gd name="T81" fmla="*/ 48 h 58"/>
              <a:gd name="T82" fmla="*/ 44 w 63"/>
              <a:gd name="T83" fmla="*/ 49 h 58"/>
              <a:gd name="T84" fmla="*/ 41 w 63"/>
              <a:gd name="T85" fmla="*/ 52 h 58"/>
              <a:gd name="T86" fmla="*/ 37 w 63"/>
              <a:gd name="T87" fmla="*/ 49 h 58"/>
              <a:gd name="T88" fmla="*/ 33 w 63"/>
              <a:gd name="T89" fmla="*/ 51 h 58"/>
              <a:gd name="T90" fmla="*/ 29 w 63"/>
              <a:gd name="T91" fmla="*/ 50 h 58"/>
              <a:gd name="T92" fmla="*/ 24 w 63"/>
              <a:gd name="T93" fmla="*/ 54 h 58"/>
              <a:gd name="T94" fmla="*/ 20 w 63"/>
              <a:gd name="T95" fmla="*/ 49 h 58"/>
              <a:gd name="T96" fmla="*/ 22 w 63"/>
              <a:gd name="T97" fmla="*/ 48 h 58"/>
              <a:gd name="T98" fmla="*/ 23 w 63"/>
              <a:gd name="T99" fmla="*/ 49 h 58"/>
              <a:gd name="T100" fmla="*/ 23 w 63"/>
              <a:gd name="T101" fmla="*/ 52 h 58"/>
              <a:gd name="T102" fmla="*/ 28 w 63"/>
              <a:gd name="T103" fmla="*/ 48 h 58"/>
              <a:gd name="T104" fmla="*/ 22 w 63"/>
              <a:gd name="T105" fmla="*/ 42 h 58"/>
              <a:gd name="T106" fmla="*/ 14 w 63"/>
              <a:gd name="T107" fmla="*/ 47 h 58"/>
              <a:gd name="T108" fmla="*/ 13 w 63"/>
              <a:gd name="T109" fmla="*/ 50 h 58"/>
              <a:gd name="T110" fmla="*/ 5 w 63"/>
              <a:gd name="T111" fmla="*/ 53 h 58"/>
              <a:gd name="T112" fmla="*/ 0 w 63"/>
              <a:gd name="T113" fmla="*/ 58 h 58"/>
              <a:gd name="T114" fmla="*/ 63 w 63"/>
              <a:gd name="T115" fmla="*/ 58 h 58"/>
              <a:gd name="T116" fmla="*/ 63 w 63"/>
              <a:gd name="T117" fmla="*/ 54 h 58"/>
              <a:gd name="T118" fmla="*/ 63 w 63"/>
              <a:gd name="T11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" h="58">
                <a:moveTo>
                  <a:pt x="63" y="0"/>
                </a:moveTo>
                <a:cubicBezTo>
                  <a:pt x="61" y="1"/>
                  <a:pt x="56" y="5"/>
                  <a:pt x="56" y="9"/>
                </a:cubicBezTo>
                <a:cubicBezTo>
                  <a:pt x="56" y="9"/>
                  <a:pt x="49" y="10"/>
                  <a:pt x="49" y="17"/>
                </a:cubicBezTo>
                <a:cubicBezTo>
                  <a:pt x="49" y="17"/>
                  <a:pt x="49" y="21"/>
                  <a:pt x="53" y="22"/>
                </a:cubicBezTo>
                <a:cubicBezTo>
                  <a:pt x="56" y="23"/>
                  <a:pt x="57" y="21"/>
                  <a:pt x="58" y="20"/>
                </a:cubicBezTo>
                <a:cubicBezTo>
                  <a:pt x="58" y="19"/>
                  <a:pt x="59" y="18"/>
                  <a:pt x="57" y="17"/>
                </a:cubicBezTo>
                <a:cubicBezTo>
                  <a:pt x="56" y="17"/>
                  <a:pt x="55" y="18"/>
                  <a:pt x="55" y="18"/>
                </a:cubicBezTo>
                <a:cubicBezTo>
                  <a:pt x="55" y="18"/>
                  <a:pt x="54" y="18"/>
                  <a:pt x="54" y="17"/>
                </a:cubicBezTo>
                <a:cubicBezTo>
                  <a:pt x="54" y="16"/>
                  <a:pt x="57" y="15"/>
                  <a:pt x="58" y="16"/>
                </a:cubicBezTo>
                <a:cubicBezTo>
                  <a:pt x="59" y="17"/>
                  <a:pt x="60" y="18"/>
                  <a:pt x="59" y="21"/>
                </a:cubicBezTo>
                <a:cubicBezTo>
                  <a:pt x="58" y="24"/>
                  <a:pt x="56" y="25"/>
                  <a:pt x="56" y="25"/>
                </a:cubicBezTo>
                <a:cubicBezTo>
                  <a:pt x="56" y="25"/>
                  <a:pt x="58" y="27"/>
                  <a:pt x="58" y="29"/>
                </a:cubicBezTo>
                <a:cubicBezTo>
                  <a:pt x="57" y="30"/>
                  <a:pt x="56" y="31"/>
                  <a:pt x="56" y="31"/>
                </a:cubicBezTo>
                <a:cubicBezTo>
                  <a:pt x="56" y="31"/>
                  <a:pt x="58" y="33"/>
                  <a:pt x="58" y="35"/>
                </a:cubicBezTo>
                <a:cubicBezTo>
                  <a:pt x="58" y="37"/>
                  <a:pt x="57" y="38"/>
                  <a:pt x="56" y="39"/>
                </a:cubicBezTo>
                <a:cubicBezTo>
                  <a:pt x="56" y="39"/>
                  <a:pt x="54" y="39"/>
                  <a:pt x="53" y="37"/>
                </a:cubicBezTo>
                <a:cubicBezTo>
                  <a:pt x="53" y="37"/>
                  <a:pt x="52" y="39"/>
                  <a:pt x="50" y="38"/>
                </a:cubicBezTo>
                <a:cubicBezTo>
                  <a:pt x="47" y="38"/>
                  <a:pt x="47" y="36"/>
                  <a:pt x="47" y="34"/>
                </a:cubicBezTo>
                <a:cubicBezTo>
                  <a:pt x="47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3"/>
                  <a:pt x="48" y="33"/>
                  <a:pt x="48" y="35"/>
                </a:cubicBezTo>
                <a:cubicBezTo>
                  <a:pt x="48" y="36"/>
                  <a:pt x="50" y="37"/>
                  <a:pt x="51" y="36"/>
                </a:cubicBezTo>
                <a:cubicBezTo>
                  <a:pt x="52" y="36"/>
                  <a:pt x="54" y="35"/>
                  <a:pt x="54" y="31"/>
                </a:cubicBezTo>
                <a:cubicBezTo>
                  <a:pt x="54" y="27"/>
                  <a:pt x="49" y="27"/>
                  <a:pt x="49" y="27"/>
                </a:cubicBezTo>
                <a:cubicBezTo>
                  <a:pt x="49" y="27"/>
                  <a:pt x="45" y="27"/>
                  <a:pt x="44" y="28"/>
                </a:cubicBezTo>
                <a:cubicBezTo>
                  <a:pt x="44" y="28"/>
                  <a:pt x="41" y="24"/>
                  <a:pt x="36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8"/>
                  <a:pt x="30" y="34"/>
                  <a:pt x="34" y="38"/>
                </a:cubicBezTo>
                <a:cubicBezTo>
                  <a:pt x="34" y="38"/>
                  <a:pt x="31" y="42"/>
                  <a:pt x="33" y="46"/>
                </a:cubicBezTo>
                <a:cubicBezTo>
                  <a:pt x="36" y="50"/>
                  <a:pt x="40" y="48"/>
                  <a:pt x="40" y="48"/>
                </a:cubicBezTo>
                <a:cubicBezTo>
                  <a:pt x="41" y="48"/>
                  <a:pt x="44" y="45"/>
                  <a:pt x="42" y="42"/>
                </a:cubicBezTo>
                <a:cubicBezTo>
                  <a:pt x="41" y="42"/>
                  <a:pt x="40" y="42"/>
                  <a:pt x="40" y="42"/>
                </a:cubicBezTo>
                <a:cubicBezTo>
                  <a:pt x="40" y="42"/>
                  <a:pt x="39" y="43"/>
                  <a:pt x="39" y="44"/>
                </a:cubicBezTo>
                <a:cubicBezTo>
                  <a:pt x="39" y="44"/>
                  <a:pt x="39" y="45"/>
                  <a:pt x="38" y="44"/>
                </a:cubicBezTo>
                <a:cubicBezTo>
                  <a:pt x="38" y="44"/>
                  <a:pt x="37" y="42"/>
                  <a:pt x="39" y="41"/>
                </a:cubicBezTo>
                <a:cubicBezTo>
                  <a:pt x="41" y="40"/>
                  <a:pt x="43" y="41"/>
                  <a:pt x="44" y="43"/>
                </a:cubicBezTo>
                <a:cubicBezTo>
                  <a:pt x="45" y="45"/>
                  <a:pt x="44" y="45"/>
                  <a:pt x="44" y="46"/>
                </a:cubicBezTo>
                <a:cubicBezTo>
                  <a:pt x="44" y="46"/>
                  <a:pt x="43" y="48"/>
                  <a:pt x="43" y="48"/>
                </a:cubicBezTo>
                <a:cubicBezTo>
                  <a:pt x="43" y="48"/>
                  <a:pt x="44" y="48"/>
                  <a:pt x="44" y="49"/>
                </a:cubicBezTo>
                <a:cubicBezTo>
                  <a:pt x="44" y="50"/>
                  <a:pt x="44" y="51"/>
                  <a:pt x="41" y="52"/>
                </a:cubicBezTo>
                <a:cubicBezTo>
                  <a:pt x="39" y="52"/>
                  <a:pt x="37" y="49"/>
                  <a:pt x="37" y="49"/>
                </a:cubicBezTo>
                <a:cubicBezTo>
                  <a:pt x="37" y="49"/>
                  <a:pt x="35" y="51"/>
                  <a:pt x="33" y="51"/>
                </a:cubicBezTo>
                <a:cubicBezTo>
                  <a:pt x="31" y="51"/>
                  <a:pt x="29" y="50"/>
                  <a:pt x="29" y="50"/>
                </a:cubicBezTo>
                <a:cubicBezTo>
                  <a:pt x="29" y="50"/>
                  <a:pt x="28" y="53"/>
                  <a:pt x="24" y="54"/>
                </a:cubicBezTo>
                <a:cubicBezTo>
                  <a:pt x="20" y="54"/>
                  <a:pt x="20" y="51"/>
                  <a:pt x="20" y="49"/>
                </a:cubicBezTo>
                <a:cubicBezTo>
                  <a:pt x="21" y="48"/>
                  <a:pt x="22" y="48"/>
                  <a:pt x="22" y="48"/>
                </a:cubicBezTo>
                <a:cubicBezTo>
                  <a:pt x="23" y="48"/>
                  <a:pt x="23" y="48"/>
                  <a:pt x="23" y="49"/>
                </a:cubicBezTo>
                <a:cubicBezTo>
                  <a:pt x="22" y="49"/>
                  <a:pt x="20" y="51"/>
                  <a:pt x="23" y="52"/>
                </a:cubicBezTo>
                <a:cubicBezTo>
                  <a:pt x="26" y="53"/>
                  <a:pt x="27" y="49"/>
                  <a:pt x="28" y="48"/>
                </a:cubicBezTo>
                <a:cubicBezTo>
                  <a:pt x="28" y="48"/>
                  <a:pt x="28" y="42"/>
                  <a:pt x="22" y="42"/>
                </a:cubicBezTo>
                <a:cubicBezTo>
                  <a:pt x="16" y="42"/>
                  <a:pt x="15" y="45"/>
                  <a:pt x="14" y="47"/>
                </a:cubicBezTo>
                <a:cubicBezTo>
                  <a:pt x="14" y="47"/>
                  <a:pt x="13" y="49"/>
                  <a:pt x="13" y="50"/>
                </a:cubicBezTo>
                <a:cubicBezTo>
                  <a:pt x="13" y="50"/>
                  <a:pt x="10" y="49"/>
                  <a:pt x="5" y="53"/>
                </a:cubicBezTo>
                <a:cubicBezTo>
                  <a:pt x="5" y="53"/>
                  <a:pt x="0" y="58"/>
                  <a:pt x="0" y="58"/>
                </a:cubicBezTo>
                <a:cubicBezTo>
                  <a:pt x="0" y="58"/>
                  <a:pt x="62" y="58"/>
                  <a:pt x="63" y="58"/>
                </a:cubicBezTo>
                <a:cubicBezTo>
                  <a:pt x="63" y="54"/>
                  <a:pt x="63" y="54"/>
                  <a:pt x="63" y="54"/>
                </a:cubicBezTo>
                <a:lnTo>
                  <a:pt x="63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 rot="5400000">
            <a:off x="351895" y="6231641"/>
            <a:ext cx="484680" cy="448204"/>
          </a:xfrm>
          <a:custGeom>
            <a:avLst/>
            <a:gdLst>
              <a:gd name="T0" fmla="*/ 63 w 63"/>
              <a:gd name="T1" fmla="*/ 0 h 58"/>
              <a:gd name="T2" fmla="*/ 56 w 63"/>
              <a:gd name="T3" fmla="*/ 9 h 58"/>
              <a:gd name="T4" fmla="*/ 49 w 63"/>
              <a:gd name="T5" fmla="*/ 17 h 58"/>
              <a:gd name="T6" fmla="*/ 53 w 63"/>
              <a:gd name="T7" fmla="*/ 22 h 58"/>
              <a:gd name="T8" fmla="*/ 58 w 63"/>
              <a:gd name="T9" fmla="*/ 20 h 58"/>
              <a:gd name="T10" fmla="*/ 57 w 63"/>
              <a:gd name="T11" fmla="*/ 17 h 58"/>
              <a:gd name="T12" fmla="*/ 55 w 63"/>
              <a:gd name="T13" fmla="*/ 18 h 58"/>
              <a:gd name="T14" fmla="*/ 54 w 63"/>
              <a:gd name="T15" fmla="*/ 17 h 58"/>
              <a:gd name="T16" fmla="*/ 58 w 63"/>
              <a:gd name="T17" fmla="*/ 16 h 58"/>
              <a:gd name="T18" fmla="*/ 59 w 63"/>
              <a:gd name="T19" fmla="*/ 21 h 58"/>
              <a:gd name="T20" fmla="*/ 56 w 63"/>
              <a:gd name="T21" fmla="*/ 25 h 58"/>
              <a:gd name="T22" fmla="*/ 58 w 63"/>
              <a:gd name="T23" fmla="*/ 29 h 58"/>
              <a:gd name="T24" fmla="*/ 56 w 63"/>
              <a:gd name="T25" fmla="*/ 31 h 58"/>
              <a:gd name="T26" fmla="*/ 58 w 63"/>
              <a:gd name="T27" fmla="*/ 35 h 58"/>
              <a:gd name="T28" fmla="*/ 56 w 63"/>
              <a:gd name="T29" fmla="*/ 39 h 58"/>
              <a:gd name="T30" fmla="*/ 53 w 63"/>
              <a:gd name="T31" fmla="*/ 37 h 58"/>
              <a:gd name="T32" fmla="*/ 50 w 63"/>
              <a:gd name="T33" fmla="*/ 38 h 58"/>
              <a:gd name="T34" fmla="*/ 47 w 63"/>
              <a:gd name="T35" fmla="*/ 34 h 58"/>
              <a:gd name="T36" fmla="*/ 49 w 63"/>
              <a:gd name="T37" fmla="*/ 32 h 58"/>
              <a:gd name="T38" fmla="*/ 50 w 63"/>
              <a:gd name="T39" fmla="*/ 33 h 58"/>
              <a:gd name="T40" fmla="*/ 50 w 63"/>
              <a:gd name="T41" fmla="*/ 34 h 58"/>
              <a:gd name="T42" fmla="*/ 48 w 63"/>
              <a:gd name="T43" fmla="*/ 35 h 58"/>
              <a:gd name="T44" fmla="*/ 51 w 63"/>
              <a:gd name="T45" fmla="*/ 36 h 58"/>
              <a:gd name="T46" fmla="*/ 54 w 63"/>
              <a:gd name="T47" fmla="*/ 31 h 58"/>
              <a:gd name="T48" fmla="*/ 49 w 63"/>
              <a:gd name="T49" fmla="*/ 27 h 58"/>
              <a:gd name="T50" fmla="*/ 44 w 63"/>
              <a:gd name="T51" fmla="*/ 28 h 58"/>
              <a:gd name="T52" fmla="*/ 36 w 63"/>
              <a:gd name="T53" fmla="*/ 27 h 58"/>
              <a:gd name="T54" fmla="*/ 36 w 63"/>
              <a:gd name="T55" fmla="*/ 27 h 58"/>
              <a:gd name="T56" fmla="*/ 34 w 63"/>
              <a:gd name="T57" fmla="*/ 27 h 58"/>
              <a:gd name="T58" fmla="*/ 34 w 63"/>
              <a:gd name="T59" fmla="*/ 28 h 58"/>
              <a:gd name="T60" fmla="*/ 34 w 63"/>
              <a:gd name="T61" fmla="*/ 38 h 58"/>
              <a:gd name="T62" fmla="*/ 33 w 63"/>
              <a:gd name="T63" fmla="*/ 46 h 58"/>
              <a:gd name="T64" fmla="*/ 40 w 63"/>
              <a:gd name="T65" fmla="*/ 48 h 58"/>
              <a:gd name="T66" fmla="*/ 42 w 63"/>
              <a:gd name="T67" fmla="*/ 42 h 58"/>
              <a:gd name="T68" fmla="*/ 40 w 63"/>
              <a:gd name="T69" fmla="*/ 42 h 58"/>
              <a:gd name="T70" fmla="*/ 39 w 63"/>
              <a:gd name="T71" fmla="*/ 44 h 58"/>
              <a:gd name="T72" fmla="*/ 38 w 63"/>
              <a:gd name="T73" fmla="*/ 44 h 58"/>
              <a:gd name="T74" fmla="*/ 39 w 63"/>
              <a:gd name="T75" fmla="*/ 41 h 58"/>
              <a:gd name="T76" fmla="*/ 44 w 63"/>
              <a:gd name="T77" fmla="*/ 43 h 58"/>
              <a:gd name="T78" fmla="*/ 44 w 63"/>
              <a:gd name="T79" fmla="*/ 46 h 58"/>
              <a:gd name="T80" fmla="*/ 43 w 63"/>
              <a:gd name="T81" fmla="*/ 48 h 58"/>
              <a:gd name="T82" fmla="*/ 44 w 63"/>
              <a:gd name="T83" fmla="*/ 49 h 58"/>
              <a:gd name="T84" fmla="*/ 41 w 63"/>
              <a:gd name="T85" fmla="*/ 52 h 58"/>
              <a:gd name="T86" fmla="*/ 37 w 63"/>
              <a:gd name="T87" fmla="*/ 49 h 58"/>
              <a:gd name="T88" fmla="*/ 33 w 63"/>
              <a:gd name="T89" fmla="*/ 51 h 58"/>
              <a:gd name="T90" fmla="*/ 29 w 63"/>
              <a:gd name="T91" fmla="*/ 50 h 58"/>
              <a:gd name="T92" fmla="*/ 24 w 63"/>
              <a:gd name="T93" fmla="*/ 54 h 58"/>
              <a:gd name="T94" fmla="*/ 20 w 63"/>
              <a:gd name="T95" fmla="*/ 49 h 58"/>
              <a:gd name="T96" fmla="*/ 22 w 63"/>
              <a:gd name="T97" fmla="*/ 48 h 58"/>
              <a:gd name="T98" fmla="*/ 23 w 63"/>
              <a:gd name="T99" fmla="*/ 49 h 58"/>
              <a:gd name="T100" fmla="*/ 23 w 63"/>
              <a:gd name="T101" fmla="*/ 52 h 58"/>
              <a:gd name="T102" fmla="*/ 28 w 63"/>
              <a:gd name="T103" fmla="*/ 48 h 58"/>
              <a:gd name="T104" fmla="*/ 22 w 63"/>
              <a:gd name="T105" fmla="*/ 42 h 58"/>
              <a:gd name="T106" fmla="*/ 14 w 63"/>
              <a:gd name="T107" fmla="*/ 47 h 58"/>
              <a:gd name="T108" fmla="*/ 13 w 63"/>
              <a:gd name="T109" fmla="*/ 50 h 58"/>
              <a:gd name="T110" fmla="*/ 5 w 63"/>
              <a:gd name="T111" fmla="*/ 53 h 58"/>
              <a:gd name="T112" fmla="*/ 0 w 63"/>
              <a:gd name="T113" fmla="*/ 58 h 58"/>
              <a:gd name="T114" fmla="*/ 63 w 63"/>
              <a:gd name="T115" fmla="*/ 58 h 58"/>
              <a:gd name="T116" fmla="*/ 63 w 63"/>
              <a:gd name="T117" fmla="*/ 54 h 58"/>
              <a:gd name="T118" fmla="*/ 63 w 63"/>
              <a:gd name="T11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" h="58">
                <a:moveTo>
                  <a:pt x="63" y="0"/>
                </a:moveTo>
                <a:cubicBezTo>
                  <a:pt x="61" y="1"/>
                  <a:pt x="56" y="5"/>
                  <a:pt x="56" y="9"/>
                </a:cubicBezTo>
                <a:cubicBezTo>
                  <a:pt x="56" y="9"/>
                  <a:pt x="49" y="10"/>
                  <a:pt x="49" y="17"/>
                </a:cubicBezTo>
                <a:cubicBezTo>
                  <a:pt x="49" y="17"/>
                  <a:pt x="49" y="21"/>
                  <a:pt x="53" y="22"/>
                </a:cubicBezTo>
                <a:cubicBezTo>
                  <a:pt x="56" y="23"/>
                  <a:pt x="57" y="21"/>
                  <a:pt x="58" y="20"/>
                </a:cubicBezTo>
                <a:cubicBezTo>
                  <a:pt x="58" y="19"/>
                  <a:pt x="59" y="18"/>
                  <a:pt x="57" y="17"/>
                </a:cubicBezTo>
                <a:cubicBezTo>
                  <a:pt x="56" y="17"/>
                  <a:pt x="55" y="18"/>
                  <a:pt x="55" y="18"/>
                </a:cubicBezTo>
                <a:cubicBezTo>
                  <a:pt x="55" y="18"/>
                  <a:pt x="54" y="18"/>
                  <a:pt x="54" y="17"/>
                </a:cubicBezTo>
                <a:cubicBezTo>
                  <a:pt x="54" y="16"/>
                  <a:pt x="57" y="15"/>
                  <a:pt x="58" y="16"/>
                </a:cubicBezTo>
                <a:cubicBezTo>
                  <a:pt x="59" y="17"/>
                  <a:pt x="60" y="18"/>
                  <a:pt x="59" y="21"/>
                </a:cubicBezTo>
                <a:cubicBezTo>
                  <a:pt x="58" y="24"/>
                  <a:pt x="56" y="25"/>
                  <a:pt x="56" y="25"/>
                </a:cubicBezTo>
                <a:cubicBezTo>
                  <a:pt x="56" y="25"/>
                  <a:pt x="58" y="27"/>
                  <a:pt x="58" y="29"/>
                </a:cubicBezTo>
                <a:cubicBezTo>
                  <a:pt x="57" y="30"/>
                  <a:pt x="56" y="31"/>
                  <a:pt x="56" y="31"/>
                </a:cubicBezTo>
                <a:cubicBezTo>
                  <a:pt x="56" y="31"/>
                  <a:pt x="58" y="33"/>
                  <a:pt x="58" y="35"/>
                </a:cubicBezTo>
                <a:cubicBezTo>
                  <a:pt x="58" y="37"/>
                  <a:pt x="57" y="38"/>
                  <a:pt x="56" y="39"/>
                </a:cubicBezTo>
                <a:cubicBezTo>
                  <a:pt x="56" y="39"/>
                  <a:pt x="54" y="39"/>
                  <a:pt x="53" y="37"/>
                </a:cubicBezTo>
                <a:cubicBezTo>
                  <a:pt x="53" y="37"/>
                  <a:pt x="52" y="39"/>
                  <a:pt x="50" y="38"/>
                </a:cubicBezTo>
                <a:cubicBezTo>
                  <a:pt x="47" y="38"/>
                  <a:pt x="47" y="36"/>
                  <a:pt x="47" y="34"/>
                </a:cubicBezTo>
                <a:cubicBezTo>
                  <a:pt x="47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3"/>
                  <a:pt x="48" y="33"/>
                  <a:pt x="48" y="35"/>
                </a:cubicBezTo>
                <a:cubicBezTo>
                  <a:pt x="48" y="36"/>
                  <a:pt x="50" y="37"/>
                  <a:pt x="51" y="36"/>
                </a:cubicBezTo>
                <a:cubicBezTo>
                  <a:pt x="52" y="36"/>
                  <a:pt x="54" y="35"/>
                  <a:pt x="54" y="31"/>
                </a:cubicBezTo>
                <a:cubicBezTo>
                  <a:pt x="54" y="27"/>
                  <a:pt x="49" y="27"/>
                  <a:pt x="49" y="27"/>
                </a:cubicBezTo>
                <a:cubicBezTo>
                  <a:pt x="49" y="27"/>
                  <a:pt x="45" y="27"/>
                  <a:pt x="44" y="28"/>
                </a:cubicBezTo>
                <a:cubicBezTo>
                  <a:pt x="44" y="28"/>
                  <a:pt x="41" y="24"/>
                  <a:pt x="36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8"/>
                  <a:pt x="30" y="34"/>
                  <a:pt x="34" y="38"/>
                </a:cubicBezTo>
                <a:cubicBezTo>
                  <a:pt x="34" y="38"/>
                  <a:pt x="31" y="42"/>
                  <a:pt x="33" y="46"/>
                </a:cubicBezTo>
                <a:cubicBezTo>
                  <a:pt x="36" y="50"/>
                  <a:pt x="40" y="48"/>
                  <a:pt x="40" y="48"/>
                </a:cubicBezTo>
                <a:cubicBezTo>
                  <a:pt x="41" y="48"/>
                  <a:pt x="44" y="45"/>
                  <a:pt x="42" y="42"/>
                </a:cubicBezTo>
                <a:cubicBezTo>
                  <a:pt x="41" y="42"/>
                  <a:pt x="40" y="42"/>
                  <a:pt x="40" y="42"/>
                </a:cubicBezTo>
                <a:cubicBezTo>
                  <a:pt x="40" y="42"/>
                  <a:pt x="39" y="43"/>
                  <a:pt x="39" y="44"/>
                </a:cubicBezTo>
                <a:cubicBezTo>
                  <a:pt x="39" y="44"/>
                  <a:pt x="39" y="45"/>
                  <a:pt x="38" y="44"/>
                </a:cubicBezTo>
                <a:cubicBezTo>
                  <a:pt x="38" y="44"/>
                  <a:pt x="37" y="42"/>
                  <a:pt x="39" y="41"/>
                </a:cubicBezTo>
                <a:cubicBezTo>
                  <a:pt x="41" y="40"/>
                  <a:pt x="43" y="41"/>
                  <a:pt x="44" y="43"/>
                </a:cubicBezTo>
                <a:cubicBezTo>
                  <a:pt x="45" y="45"/>
                  <a:pt x="44" y="45"/>
                  <a:pt x="44" y="46"/>
                </a:cubicBezTo>
                <a:cubicBezTo>
                  <a:pt x="44" y="46"/>
                  <a:pt x="43" y="48"/>
                  <a:pt x="43" y="48"/>
                </a:cubicBezTo>
                <a:cubicBezTo>
                  <a:pt x="43" y="48"/>
                  <a:pt x="44" y="48"/>
                  <a:pt x="44" y="49"/>
                </a:cubicBezTo>
                <a:cubicBezTo>
                  <a:pt x="44" y="50"/>
                  <a:pt x="44" y="51"/>
                  <a:pt x="41" y="52"/>
                </a:cubicBezTo>
                <a:cubicBezTo>
                  <a:pt x="39" y="52"/>
                  <a:pt x="37" y="49"/>
                  <a:pt x="37" y="49"/>
                </a:cubicBezTo>
                <a:cubicBezTo>
                  <a:pt x="37" y="49"/>
                  <a:pt x="35" y="51"/>
                  <a:pt x="33" y="51"/>
                </a:cubicBezTo>
                <a:cubicBezTo>
                  <a:pt x="31" y="51"/>
                  <a:pt x="29" y="50"/>
                  <a:pt x="29" y="50"/>
                </a:cubicBezTo>
                <a:cubicBezTo>
                  <a:pt x="29" y="50"/>
                  <a:pt x="28" y="53"/>
                  <a:pt x="24" y="54"/>
                </a:cubicBezTo>
                <a:cubicBezTo>
                  <a:pt x="20" y="54"/>
                  <a:pt x="20" y="51"/>
                  <a:pt x="20" y="49"/>
                </a:cubicBezTo>
                <a:cubicBezTo>
                  <a:pt x="21" y="48"/>
                  <a:pt x="22" y="48"/>
                  <a:pt x="22" y="48"/>
                </a:cubicBezTo>
                <a:cubicBezTo>
                  <a:pt x="23" y="48"/>
                  <a:pt x="23" y="48"/>
                  <a:pt x="23" y="49"/>
                </a:cubicBezTo>
                <a:cubicBezTo>
                  <a:pt x="22" y="49"/>
                  <a:pt x="20" y="51"/>
                  <a:pt x="23" y="52"/>
                </a:cubicBezTo>
                <a:cubicBezTo>
                  <a:pt x="26" y="53"/>
                  <a:pt x="27" y="49"/>
                  <a:pt x="28" y="48"/>
                </a:cubicBezTo>
                <a:cubicBezTo>
                  <a:pt x="28" y="48"/>
                  <a:pt x="28" y="42"/>
                  <a:pt x="22" y="42"/>
                </a:cubicBezTo>
                <a:cubicBezTo>
                  <a:pt x="16" y="42"/>
                  <a:pt x="15" y="45"/>
                  <a:pt x="14" y="47"/>
                </a:cubicBezTo>
                <a:cubicBezTo>
                  <a:pt x="14" y="47"/>
                  <a:pt x="13" y="49"/>
                  <a:pt x="13" y="50"/>
                </a:cubicBezTo>
                <a:cubicBezTo>
                  <a:pt x="13" y="50"/>
                  <a:pt x="10" y="49"/>
                  <a:pt x="5" y="53"/>
                </a:cubicBezTo>
                <a:cubicBezTo>
                  <a:pt x="5" y="53"/>
                  <a:pt x="0" y="58"/>
                  <a:pt x="0" y="58"/>
                </a:cubicBezTo>
                <a:cubicBezTo>
                  <a:pt x="0" y="58"/>
                  <a:pt x="62" y="58"/>
                  <a:pt x="63" y="58"/>
                </a:cubicBezTo>
                <a:cubicBezTo>
                  <a:pt x="63" y="54"/>
                  <a:pt x="63" y="54"/>
                  <a:pt x="63" y="54"/>
                </a:cubicBezTo>
                <a:lnTo>
                  <a:pt x="63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0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89"/>
    </mc:Choice>
    <mc:Fallback xmlns="">
      <p:transition spd="slow" advTm="9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  <p:extLst>
    <p:ext uri="{E180D4A7-C9FB-4DFB-919C-405C955672EB}">
      <p14:showEvtLst xmlns:p14="http://schemas.microsoft.com/office/powerpoint/2010/main">
        <p14:playEvt time="47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3638" y="481945"/>
            <a:ext cx="9864725" cy="59685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90" y="914991"/>
            <a:ext cx="4852163" cy="511427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89832" y="1277663"/>
            <a:ext cx="3430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广西五色糯米饭</a:t>
            </a:r>
          </a:p>
        </p:txBody>
      </p:sp>
      <p:sp>
        <p:nvSpPr>
          <p:cNvPr id="8" name="矩形 7"/>
          <p:cNvSpPr/>
          <p:nvPr/>
        </p:nvSpPr>
        <p:spPr>
          <a:xfrm>
            <a:off x="1524336" y="2182479"/>
            <a:ext cx="3408074" cy="3554083"/>
          </a:xfrm>
          <a:prstGeom prst="rect">
            <a:avLst/>
          </a:prstGeom>
          <a:solidFill>
            <a:srgbClr val="C7B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130000"/>
              </a:lnSpc>
            </a:pPr>
            <a:r>
              <a:rPr lang="zh-CN" altLang="en-US" dirty="0">
                <a:solidFill>
                  <a:schemeClr val="tx1"/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</a:rPr>
              <a:t>五色糯米饭是布依族、壮族地区的传统风味小吃。因糯米饭呈黑红、黄、白、紫</a:t>
            </a:r>
            <a:r>
              <a:rPr lang="en-US" altLang="zh-CN" dirty="0">
                <a:solidFill>
                  <a:schemeClr val="tx1"/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</a:rPr>
              <a:t>5</a:t>
            </a:r>
            <a:r>
              <a:rPr lang="zh-CN" altLang="en-US" dirty="0">
                <a:solidFill>
                  <a:schemeClr val="tx1"/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种色彩得名，又   称“乌饭”。每逢清明节农历三月三、四月八、牛王节、端午节等民间传统节日，壮族群众家家户户都喜欢做五色糯米饭吃</a:t>
            </a:r>
            <a:r>
              <a:rPr lang="en-US" altLang="zh-CN" dirty="0">
                <a:solidFill>
                  <a:schemeClr val="tx1"/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</a:rPr>
              <a:t>/</a:t>
            </a:r>
            <a:r>
              <a:rPr lang="zh-CN" altLang="en-US" dirty="0">
                <a:solidFill>
                  <a:schemeClr val="tx1"/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</a:rPr>
              <a:t>家家户户都要做五色糯米饭，以作赶歌圩食用或祭祖祭神之用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72039" y="869811"/>
            <a:ext cx="461665" cy="53132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三月三日，取枫叶泡汁染饭为黑色，即青精饭也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952725" y="4122058"/>
            <a:ext cx="461665" cy="20610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——《</a:t>
            </a:r>
            <a:r>
              <a:rPr lang="zh-CN" altLang="en-US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武缘县图经</a:t>
            </a:r>
            <a:r>
              <a:rPr lang="en-US" altLang="zh-CN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》</a:t>
            </a:r>
            <a:endParaRPr lang="zh-CN" altLang="en-US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666846" y="1923994"/>
            <a:ext cx="2977949" cy="0"/>
          </a:xfrm>
          <a:prstGeom prst="line">
            <a:avLst/>
          </a:prstGeom>
          <a:ln>
            <a:solidFill>
              <a:srgbClr val="A68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073" y="1640889"/>
            <a:ext cx="672388" cy="82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6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4"/>
    </mc:Choice>
    <mc:Fallback xmlns="">
      <p:transition spd="slow" advTm="74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iterate type="lt">
                                    <p:tmPct val="5484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0" y="942217"/>
            <a:ext cx="5314046" cy="3542697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 rot="5400000">
            <a:off x="10766336" y="4529586"/>
            <a:ext cx="693420" cy="0"/>
          </a:xfrm>
          <a:prstGeom prst="line">
            <a:avLst/>
          </a:prstGeom>
          <a:ln w="28575">
            <a:solidFill>
              <a:srgbClr val="B29C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0542636" y="4712414"/>
            <a:ext cx="693420" cy="0"/>
          </a:xfrm>
          <a:prstGeom prst="line">
            <a:avLst/>
          </a:prstGeom>
          <a:ln w="28575">
            <a:solidFill>
              <a:srgbClr val="B29C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rot="10800000">
            <a:off x="5441952" y="802931"/>
            <a:ext cx="693420" cy="0"/>
          </a:xfrm>
          <a:prstGeom prst="line">
            <a:avLst/>
          </a:prstGeom>
          <a:ln w="28575">
            <a:solidFill>
              <a:srgbClr val="B29C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5400000">
            <a:off x="5218252" y="985759"/>
            <a:ext cx="693420" cy="0"/>
          </a:xfrm>
          <a:prstGeom prst="line">
            <a:avLst/>
          </a:prstGeom>
          <a:ln w="28575">
            <a:solidFill>
              <a:srgbClr val="B29C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147545" y="2093076"/>
            <a:ext cx="3385987" cy="3215731"/>
          </a:xfrm>
          <a:prstGeom prst="rect">
            <a:avLst/>
          </a:prstGeom>
          <a:solidFill>
            <a:srgbClr val="C7B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57"/>
          <p:cNvSpPr>
            <a:spLocks noChangeArrowheads="1"/>
          </p:cNvSpPr>
          <p:nvPr/>
        </p:nvSpPr>
        <p:spPr bwMode="auto">
          <a:xfrm>
            <a:off x="1202196" y="1169746"/>
            <a:ext cx="29546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过桥米线</a:t>
            </a:r>
            <a:endParaRPr lang="zh-CN" altLang="en-US" sz="5400"/>
          </a:p>
        </p:txBody>
      </p:sp>
      <p:sp>
        <p:nvSpPr>
          <p:cNvPr id="14" name="文本框 13"/>
          <p:cNvSpPr txBox="1"/>
          <p:nvPr/>
        </p:nvSpPr>
        <p:spPr>
          <a:xfrm>
            <a:off x="1258958" y="2169487"/>
            <a:ext cx="32745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过桥米线，源于滇南，乃云南一绝，至今已有一百年的历史它源于滇南蒙自县，</a:t>
            </a:r>
            <a:r>
              <a:rPr lang="en-US" altLang="zh-CN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1920</a:t>
            </a:r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年，昆明市建立了第一家过桥米线馆“仁和园”。米线含有丰富的碳水化合物、维生素、矿物质及酵素等，具有熟透迅速、均匀，耐煮不烂，爽口滑嫩，煮后汤水不浊，易于消化的特点，特别适合火锅和休闲快餐食用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028" y="4896459"/>
            <a:ext cx="672388" cy="82469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t="14124" r="13942" b="17232"/>
          <a:stretch/>
        </p:blipFill>
        <p:spPr>
          <a:xfrm>
            <a:off x="4789254" y="3724810"/>
            <a:ext cx="3646760" cy="2503101"/>
          </a:xfrm>
          <a:prstGeom prst="ellipse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935233" y="1387301"/>
            <a:ext cx="553998" cy="8924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云南</a:t>
            </a:r>
          </a:p>
        </p:txBody>
      </p:sp>
    </p:spTree>
    <p:extLst>
      <p:ext uri="{BB962C8B-B14F-4D97-AF65-F5344CB8AC3E}">
        <p14:creationId xmlns:p14="http://schemas.microsoft.com/office/powerpoint/2010/main" val="218392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7"/>
    </mc:Choice>
    <mc:Fallback xmlns="">
      <p:transition spd="slow" advTm="8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316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8886" l="0" r="987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590" y="2678037"/>
            <a:ext cx="2908773" cy="229520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00050" y="2277143"/>
            <a:ext cx="2739211" cy="15484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6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热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99717" y="3948249"/>
            <a:ext cx="1954381" cy="15484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15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干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942702" y="4803163"/>
            <a:ext cx="1954381" cy="15484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15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面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327705" y="2852067"/>
            <a:ext cx="0" cy="3218358"/>
          </a:xfrm>
          <a:prstGeom prst="line">
            <a:avLst/>
          </a:prstGeom>
          <a:ln w="31750">
            <a:solidFill>
              <a:srgbClr val="A68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04" b="6704"/>
          <a:stretch/>
        </p:blipFill>
        <p:spPr>
          <a:xfrm>
            <a:off x="4408603" y="-589110"/>
            <a:ext cx="3374793" cy="247295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111857" y="2821365"/>
            <a:ext cx="4173450" cy="35176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pc="3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热干面是湖北省武汉市的汉族特色小吃，原本是武汉的特色美食，在湖北很多地方都十分受欢迎。热干面与河南烩面、山西刀削面、四川担担面同称为中国四大名面热干面的面条纤细根根有筋力，色泽黄而油润，滋味鲜美。拌以香油、芝麻酱、鲜辣味粉、五香酱菜等配料，色香味俱全。武汉热干面可谓享誉全国，乃至享誉世界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202" y="5658077"/>
            <a:ext cx="672388" cy="82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1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9"/>
    </mc:Choice>
    <mc:Fallback xmlns="">
      <p:transition spd="slow" advTm="7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5734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38" y="2305031"/>
            <a:ext cx="5064054" cy="337457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467442" y="2305031"/>
            <a:ext cx="4560921" cy="3374570"/>
          </a:xfrm>
          <a:prstGeom prst="rect">
            <a:avLst/>
          </a:prstGeom>
          <a:noFill/>
          <a:ln w="28575">
            <a:solidFill>
              <a:srgbClr val="9C7E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691086" y="2360997"/>
            <a:ext cx="3614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spc="6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甘肃</a:t>
            </a:r>
            <a:r>
              <a:rPr lang="en-US" altLang="zh-CN" sz="2800" spc="6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·</a:t>
            </a:r>
            <a:r>
              <a:rPr lang="zh-CN" altLang="en-US" sz="2800" spc="6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兰州拉面</a:t>
            </a:r>
          </a:p>
        </p:txBody>
      </p:sp>
      <p:sp>
        <p:nvSpPr>
          <p:cNvPr id="7" name="矩形 6"/>
          <p:cNvSpPr/>
          <p:nvPr/>
        </p:nvSpPr>
        <p:spPr>
          <a:xfrm>
            <a:off x="6691086" y="2423519"/>
            <a:ext cx="3614057" cy="798286"/>
          </a:xfrm>
          <a:prstGeom prst="rect">
            <a:avLst/>
          </a:prstGeom>
          <a:noFill/>
          <a:ln w="22225">
            <a:solidFill>
              <a:srgbClr val="9C7E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370997" y="1332859"/>
            <a:ext cx="1201003" cy="13648"/>
          </a:xfrm>
          <a:prstGeom prst="line">
            <a:avLst/>
          </a:prstGeom>
          <a:ln>
            <a:solidFill>
              <a:srgbClr val="A68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7619999" y="1319211"/>
            <a:ext cx="1201003" cy="13648"/>
          </a:xfrm>
          <a:prstGeom prst="line">
            <a:avLst/>
          </a:prstGeom>
          <a:ln>
            <a:solidFill>
              <a:srgbClr val="A68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825176" y="1084897"/>
            <a:ext cx="2541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中华第一面</a:t>
            </a:r>
          </a:p>
        </p:txBody>
      </p:sp>
      <p:sp>
        <p:nvSpPr>
          <p:cNvPr id="12" name="矩形 11"/>
          <p:cNvSpPr/>
          <p:nvPr/>
        </p:nvSpPr>
        <p:spPr>
          <a:xfrm>
            <a:off x="4339995" y="1529125"/>
            <a:ext cx="3775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汤镜者清，肉烂者香，面细者精</a:t>
            </a:r>
          </a:p>
        </p:txBody>
      </p:sp>
      <p:sp>
        <p:nvSpPr>
          <p:cNvPr id="13" name="矩形 12"/>
          <p:cNvSpPr/>
          <p:nvPr/>
        </p:nvSpPr>
        <p:spPr>
          <a:xfrm>
            <a:off x="6533573" y="3282818"/>
            <a:ext cx="4415147" cy="231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6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兰州牛肉面，又称兰州清汤牛肉面，是“中国十大面条”之一，甘肃省兰州地区的风味小吃它以“汤镜者清，肉烂者香，面细者精”的独特风味和“一清二白三红四绿五黄”，一清（汤清）、二白（萝卜白）、三红（辣椒油红）、四绿（香菜、蒜苗绿）、五黄（面条黄亮），赢得了国内乃至全世界顾客的好评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250" y="2459631"/>
            <a:ext cx="672388" cy="82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6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4"/>
    </mc:Choice>
    <mc:Fallback xmlns="">
      <p:transition spd="slow" advTm="7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563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" r="23653" b="1880"/>
          <a:stretch/>
        </p:blipFill>
        <p:spPr>
          <a:xfrm>
            <a:off x="3759201" y="0"/>
            <a:ext cx="84328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7975" y="1517387"/>
            <a:ext cx="1015663" cy="33810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spc="6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福建</a:t>
            </a:r>
            <a:r>
              <a:rPr lang="en-US" altLang="zh-CN" sz="2800" spc="600"/>
              <a:t>·</a:t>
            </a:r>
            <a:r>
              <a:rPr lang="zh-CN" altLang="en-US" sz="2800" spc="6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面线糊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50" y="4486112"/>
            <a:ext cx="672388" cy="82469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44719" y="613154"/>
            <a:ext cx="2843855" cy="56800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面线糊是福建各个城市街头最常见的小吃，多用于早点配以炸得酥脆流香的油条同吃，有汤有面有菜有肉有海鲜，既营养又美味。面线又称线面，是厦门著名特产</a:t>
            </a:r>
            <a:endParaRPr lang="en-US" altLang="zh-CN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  <a:p>
            <a:pPr algn="dist">
              <a:lnSpc>
                <a:spcPct val="120000"/>
              </a:lnSpc>
            </a:pPr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用上等面粉制成，质地洁白纤细。面线糊以虾、牡蛎</a:t>
            </a:r>
            <a:endParaRPr lang="en-US" altLang="zh-CN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  <a:p>
            <a:pPr algn="dist">
              <a:lnSpc>
                <a:spcPct val="120000"/>
              </a:lnSpc>
            </a:pPr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海蛏等味美质鲜的海产品熬汤，与面线煮成糊，煮时要掌握好火候，讲究“糊而不乱”。除海鲜外，还可根据食客喜好加入鸭血、鸭肠、猪血、猪腰、罗汉肉等配菜再佐以葱花、胡椒末作为调味，吃起来更为浓烈可口</a:t>
            </a:r>
          </a:p>
        </p:txBody>
      </p:sp>
    </p:spTree>
    <p:extLst>
      <p:ext uri="{BB962C8B-B14F-4D97-AF65-F5344CB8AC3E}">
        <p14:creationId xmlns:p14="http://schemas.microsoft.com/office/powerpoint/2010/main" val="180639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9"/>
    </mc:Choice>
    <mc:Fallback xmlns="">
      <p:transition spd="slow" advTm="8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6021238"/>
            <a:ext cx="12192000" cy="836762"/>
          </a:xfrm>
          <a:prstGeom prst="rect">
            <a:avLst/>
          </a:prstGeom>
          <a:solidFill>
            <a:srgbClr val="B29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10547" y1="23557" x2="53320" y2="2496"/>
                        <a14:foregroundMark x1="39355" y1="9516" x2="89258" y2="27145"/>
                        <a14:foregroundMark x1="59668" y1="5928" x2="93848" y2="31513"/>
                        <a14:foregroundMark x1="73633" y1="9516" x2="92969" y2="25741"/>
                        <a14:foregroundMark x1="97363" y1="50234" x2="99316" y2="45242"/>
                        <a14:foregroundMark x1="96973" y1="27301" x2="99609" y2="35257"/>
                        <a14:foregroundMark x1="99219" y1="44462" x2="99609" y2="42590"/>
                        <a14:backgroundMark x1="33008" y1="936" x2="31543" y2="1404"/>
                        <a14:backgroundMark x1="64844" y1="624" x2="75195" y2="3432"/>
                        <a14:backgroundMark x1="99219" y1="29017" x2="99902" y2="33697"/>
                        <a14:backgroundMark x1="98926" y1="52106" x2="99902" y2="45398"/>
                        <a14:backgroundMark x1="62500" y1="624" x2="65430" y2="624"/>
                        <a14:backgroundMark x1="36816" y1="624" x2="26465" y2="936"/>
                        <a14:backgroundMark x1="34375" y1="624" x2="41895" y2="0"/>
                        <a14:backgroundMark x1="66992" y1="936" x2="57324" y2="0"/>
                        <a14:backgroundMark x1="99609" y1="46802" x2="99902" y2="42590"/>
                        <a14:backgroundMark x1="99707" y1="32917" x2="99707" y2="32917"/>
                        <a14:backgroundMark x1="99414" y1="28393" x2="99902" y2="35257"/>
                        <a14:backgroundMark x1="41699" y1="156" x2="58398" y2="156"/>
                        <a14:backgroundMark x1="293" y1="46802" x2="0" y2="318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99" y="2668430"/>
            <a:ext cx="5711551" cy="357529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452" y="4740150"/>
            <a:ext cx="672388" cy="82469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98008" y="1276640"/>
            <a:ext cx="1015663" cy="38059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spc="6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陕西</a:t>
            </a:r>
            <a:r>
              <a:rPr lang="en-US" altLang="zh-CN" sz="2800" spc="600"/>
              <a:t>·</a:t>
            </a:r>
            <a:r>
              <a:rPr lang="zh-CN" altLang="en-US" sz="2800" spc="6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羊肉泡馍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310708" y="938990"/>
            <a:ext cx="2843855" cy="49955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羊肉泡馍简称羊肉泡、泡馍。古称</a:t>
            </a:r>
            <a:r>
              <a:rPr lang="en-US" altLang="zh-CN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"</a:t>
            </a:r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羊羹</a:t>
            </a:r>
            <a:r>
              <a:rPr lang="en-US" altLang="zh-CN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"</a:t>
            </a:r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，西北美馔，尤以陕西西安最享牛羊肉泡馍盛名，北宋著名诗人苏轼留有</a:t>
            </a:r>
            <a:r>
              <a:rPr lang="en-US" altLang="zh-CN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"</a:t>
            </a:r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陇馔有熊腊，秦烹唯羊羹</a:t>
            </a:r>
            <a:r>
              <a:rPr lang="en-US" altLang="zh-CN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"</a:t>
            </a:r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的诗句。它烹制精细，料重味醇，肉烂汤浓，肥而不腻，营养丰富，香气四溢，诱人食欲，食后回味无穷。因它暖胃耐饥，素为西安和西北地区各族人民所喜爱，外宾来陕也争先品尝，以饱口福牛羊肉泡馍已成为陕西名食的“总代表”</a:t>
            </a:r>
            <a:r>
              <a:rPr lang="en-US" altLang="zh-CN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.</a:t>
            </a:r>
            <a:endParaRPr lang="zh-CN" altLang="en-US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11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1"/>
    </mc:Choice>
    <mc:Fallback xmlns="">
      <p:transition spd="slow" advTm="8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671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9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163638" y="939800"/>
            <a:ext cx="9864725" cy="4978400"/>
          </a:xfrm>
          <a:prstGeom prst="rect">
            <a:avLst/>
          </a:prstGeom>
          <a:solidFill>
            <a:srgbClr val="B29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57"/>
          <p:cNvSpPr>
            <a:spLocks noChangeArrowheads="1"/>
          </p:cNvSpPr>
          <p:nvPr/>
        </p:nvSpPr>
        <p:spPr bwMode="auto">
          <a:xfrm>
            <a:off x="2224674" y="1317272"/>
            <a:ext cx="226215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烤全羊</a:t>
            </a:r>
            <a:endParaRPr lang="zh-CN" altLang="en-US" sz="5400"/>
          </a:p>
        </p:txBody>
      </p:sp>
      <p:cxnSp>
        <p:nvCxnSpPr>
          <p:cNvPr id="15" name="直接连接符 14"/>
          <p:cNvCxnSpPr/>
          <p:nvPr/>
        </p:nvCxnSpPr>
        <p:spPr>
          <a:xfrm>
            <a:off x="1791719" y="2089449"/>
            <a:ext cx="3924151" cy="0"/>
          </a:xfrm>
          <a:prstGeom prst="line">
            <a:avLst/>
          </a:prstGeom>
          <a:ln w="28575">
            <a:solidFill>
              <a:srgbClr val="9C7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677830" y="2199908"/>
            <a:ext cx="4038040" cy="339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烤全羊（</a:t>
            </a:r>
            <a:r>
              <a:rPr lang="en-US" altLang="zh-CN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Roast Whole Lamb</a:t>
            </a:r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）是内蒙古和新疆少数民族膳食的一种传统风味肉制品 烤全羊（蒙语“晤本”、“好尼西日哪”）是蒙古族接待贵客的一道名菜。色、香、味、形俱全，别有风味。烤全羊源于蒙古族。烤全羊是目前肉制品饮食中最健康最环保最绿色的美食了，烤全羊外表金黄油亮，外部肉焦黄发脆，内部肉绵软鲜嫩，羊肉味清香扑鼻，颇为适口，别具一格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906" y="1428144"/>
            <a:ext cx="672388" cy="82469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37343"/>
            <a:ext cx="4712541" cy="4383314"/>
          </a:xfrm>
          <a:prstGeom prst="rect">
            <a:avLst/>
          </a:prstGeom>
        </p:spPr>
      </p:pic>
      <p:sp>
        <p:nvSpPr>
          <p:cNvPr id="19" name="矩形 57"/>
          <p:cNvSpPr>
            <a:spLocks noChangeArrowheads="1"/>
          </p:cNvSpPr>
          <p:nvPr/>
        </p:nvSpPr>
        <p:spPr bwMode="auto">
          <a:xfrm>
            <a:off x="4214520" y="1541640"/>
            <a:ext cx="126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内蒙古</a:t>
            </a:r>
          </a:p>
        </p:txBody>
      </p:sp>
    </p:spTree>
    <p:extLst>
      <p:ext uri="{BB962C8B-B14F-4D97-AF65-F5344CB8AC3E}">
        <p14:creationId xmlns:p14="http://schemas.microsoft.com/office/powerpoint/2010/main" val="229745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2"/>
    </mc:Choice>
    <mc:Fallback xmlns="">
      <p:transition spd="slow" advTm="7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15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6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223" y="981093"/>
            <a:ext cx="5824627" cy="482437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63638" y="981075"/>
            <a:ext cx="9828212" cy="4824413"/>
          </a:xfrm>
          <a:prstGeom prst="rect">
            <a:avLst/>
          </a:prstGeom>
          <a:noFill/>
          <a:ln w="57150">
            <a:solidFill>
              <a:srgbClr val="9C7E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136549" y="1066688"/>
            <a:ext cx="2677656" cy="46934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文昌鸡是海南省文昌市地区最负盛名的汉族传统名菜，海南四大名菜之首。文昌鸡的烹调方法调料特别，都是纯天然的，主要由生姜泥、蒜泥、香菜、精盐、鸡汤以及桔子汁组成，桔子汁一定要是新鲜的。是中国烹饪协会评选出来的“中国名菜”，被列入“无公害农产品”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92244" y="986630"/>
            <a:ext cx="2039906" cy="4824413"/>
            <a:chOff x="1192244" y="986630"/>
            <a:chExt cx="2039906" cy="4824413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2824168" y="986630"/>
              <a:ext cx="0" cy="4824413"/>
            </a:xfrm>
            <a:prstGeom prst="line">
              <a:avLst/>
            </a:prstGeom>
            <a:ln>
              <a:solidFill>
                <a:srgbClr val="9C7E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3232150" y="986630"/>
              <a:ext cx="0" cy="4824413"/>
            </a:xfrm>
            <a:prstGeom prst="line">
              <a:avLst/>
            </a:prstGeom>
            <a:ln>
              <a:solidFill>
                <a:srgbClr val="9C7E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192244" y="986630"/>
              <a:ext cx="0" cy="4824413"/>
            </a:xfrm>
            <a:prstGeom prst="line">
              <a:avLst/>
            </a:prstGeom>
            <a:ln>
              <a:solidFill>
                <a:srgbClr val="9C7E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600225" y="986630"/>
              <a:ext cx="0" cy="4824413"/>
            </a:xfrm>
            <a:prstGeom prst="line">
              <a:avLst/>
            </a:prstGeom>
            <a:ln>
              <a:solidFill>
                <a:srgbClr val="9C7E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008206" y="986630"/>
              <a:ext cx="0" cy="4824413"/>
            </a:xfrm>
            <a:prstGeom prst="line">
              <a:avLst/>
            </a:prstGeom>
            <a:ln>
              <a:solidFill>
                <a:srgbClr val="9C7E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2416187" y="986630"/>
              <a:ext cx="0" cy="4824413"/>
            </a:xfrm>
            <a:prstGeom prst="line">
              <a:avLst/>
            </a:prstGeom>
            <a:ln>
              <a:solidFill>
                <a:srgbClr val="9C7E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/>
        </p:nvSpPr>
        <p:spPr>
          <a:xfrm>
            <a:off x="4244779" y="3912617"/>
            <a:ext cx="738664" cy="17334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spc="6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海南</a:t>
            </a:r>
            <a:endParaRPr lang="zh-CN" altLang="en-US" sz="1600" spc="6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689858" y="1716210"/>
            <a:ext cx="6091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spc="6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文昌鸡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091" y="4367017"/>
            <a:ext cx="672388" cy="824696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>
            <a:off x="4795091" y="1333500"/>
            <a:ext cx="0" cy="1079500"/>
          </a:xfrm>
          <a:prstGeom prst="line">
            <a:avLst/>
          </a:prstGeom>
          <a:ln>
            <a:solidFill>
              <a:srgbClr val="9C7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4725241" y="2604864"/>
            <a:ext cx="139700" cy="139700"/>
          </a:xfrm>
          <a:prstGeom prst="ellipse">
            <a:avLst/>
          </a:prstGeom>
          <a:solidFill>
            <a:srgbClr val="9C7E74"/>
          </a:solidFill>
          <a:ln>
            <a:solidFill>
              <a:srgbClr val="9C7E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4801441" y="2889250"/>
            <a:ext cx="0" cy="1079500"/>
          </a:xfrm>
          <a:prstGeom prst="line">
            <a:avLst/>
          </a:prstGeom>
          <a:ln>
            <a:solidFill>
              <a:srgbClr val="9C7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2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7"/>
    </mc:Choice>
    <mc:Fallback xmlns="">
      <p:transition spd="slow" advTm="8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59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3" grpId="0"/>
      <p:bldP spid="14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961" b="95085" l="9961" r="96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86" t="15878" r="15407" b="11940"/>
          <a:stretch/>
        </p:blipFill>
        <p:spPr>
          <a:xfrm>
            <a:off x="6096000" y="1907274"/>
            <a:ext cx="4490946" cy="304345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27125" y="981075"/>
            <a:ext cx="9864725" cy="4824413"/>
          </a:xfrm>
          <a:prstGeom prst="rect">
            <a:avLst/>
          </a:prstGeom>
          <a:noFill/>
          <a:ln w="60325">
            <a:solidFill>
              <a:srgbClr val="9C7E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27125" y="981075"/>
            <a:ext cx="1343120" cy="4824413"/>
          </a:xfrm>
          <a:prstGeom prst="rect">
            <a:avLst/>
          </a:prstGeom>
          <a:solidFill>
            <a:srgbClr val="9C7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290853" y="1526036"/>
            <a:ext cx="1015663" cy="38059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spc="6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四川</a:t>
            </a:r>
            <a:r>
              <a:rPr lang="en-US" altLang="zh-CN" sz="2800" spc="600"/>
              <a:t>·</a:t>
            </a:r>
            <a:r>
              <a:rPr lang="zh-CN" altLang="en-US" sz="2800" spc="6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麻婆豆腐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756017" y="1276523"/>
            <a:ext cx="3176254" cy="4233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麻婆豆腐也称为陈麻婆豆腐，是四川省汉族传统名菜之一。制作原料主要有豆腐、肉末、辣椒和花椒等麻婆豆腐始创于清代同治年间，由成都万福桥“陈兴盛饭铺”老板娘陈刘氏所创。因她脸上有几颗麻子故称为麻婆豆腐。麻婆豆腐外观色深红亮红白绿相衬，豆腐形整不烂，吃起来具有麻、辣、烫、嫩、酥、香、鲜等风味，突出了川菜“麻辣”的特点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500" y="4805207"/>
            <a:ext cx="672388" cy="82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95"/>
    </mc:Choice>
    <mc:Fallback xmlns="">
      <p:transition spd="slow" advTm="8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65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"/>
          <a:stretch/>
        </p:blipFill>
        <p:spPr>
          <a:xfrm>
            <a:off x="1127125" y="681950"/>
            <a:ext cx="9864725" cy="30046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t="7752" r="11381"/>
          <a:stretch/>
        </p:blipFill>
        <p:spPr>
          <a:xfrm>
            <a:off x="7297003" y="3049074"/>
            <a:ext cx="3341364" cy="2371379"/>
          </a:xfrm>
          <a:prstGeom prst="ellipse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90745" y="3903605"/>
            <a:ext cx="5170646" cy="26906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烩羊杂碎是一道著名传统小吃，宁夏区内各地均有制作，以吴忠市的制作独特、历史悠久而素负盛名故又称吴忠风味羊杂碎。</a:t>
            </a:r>
            <a:r>
              <a:rPr lang="en-US" altLang="zh-CN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1994</a:t>
            </a:r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年</a:t>
            </a:r>
            <a:r>
              <a:rPr lang="en-US" altLang="zh-CN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5</a:t>
            </a:r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月曾被评为“全国清真名牌风味食品”。在我国食馔中，有“下水不上宴”之俗，至清代继“满汉全席”之后兴起的“全羊席”，或曰“全羊大菜”问世，始以改观</a:t>
            </a:r>
          </a:p>
        </p:txBody>
      </p:sp>
      <p:sp>
        <p:nvSpPr>
          <p:cNvPr id="7" name="矩形 6"/>
          <p:cNvSpPr/>
          <p:nvPr/>
        </p:nvSpPr>
        <p:spPr>
          <a:xfrm>
            <a:off x="6141859" y="3766543"/>
            <a:ext cx="15797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spc="6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烩 </a:t>
            </a:r>
            <a:endParaRPr lang="en-US" altLang="zh-CN" sz="5400" spc="60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520" y="5817813"/>
            <a:ext cx="672388" cy="82469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970524" y="4444791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spc="6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羊</a:t>
            </a:r>
          </a:p>
        </p:txBody>
      </p:sp>
      <p:sp>
        <p:nvSpPr>
          <p:cNvPr id="10" name="矩形 9"/>
          <p:cNvSpPr/>
          <p:nvPr/>
        </p:nvSpPr>
        <p:spPr>
          <a:xfrm>
            <a:off x="6447577" y="4787284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spc="6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杂</a:t>
            </a:r>
          </a:p>
        </p:txBody>
      </p:sp>
      <p:sp>
        <p:nvSpPr>
          <p:cNvPr id="11" name="矩形 10"/>
          <p:cNvSpPr/>
          <p:nvPr/>
        </p:nvSpPr>
        <p:spPr>
          <a:xfrm>
            <a:off x="6162178" y="5494669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spc="6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碎</a:t>
            </a:r>
          </a:p>
        </p:txBody>
      </p:sp>
    </p:spTree>
    <p:extLst>
      <p:ext uri="{BB962C8B-B14F-4D97-AF65-F5344CB8AC3E}">
        <p14:creationId xmlns:p14="http://schemas.microsoft.com/office/powerpoint/2010/main" val="13742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61"/>
    </mc:Choice>
    <mc:Fallback xmlns="">
      <p:transition spd="slow" advTm="8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576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3" r="5783"/>
          <a:stretch/>
        </p:blipFill>
        <p:spPr>
          <a:xfrm>
            <a:off x="-27192" y="0"/>
            <a:ext cx="6719185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878927" y="495525"/>
            <a:ext cx="2739211" cy="15484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6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灌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558576" y="1516741"/>
            <a:ext cx="1954381" cy="15484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15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汤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514957" y="2376938"/>
            <a:ext cx="1954381" cy="15484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15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包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8409915" y="2748870"/>
            <a:ext cx="0" cy="1878691"/>
          </a:xfrm>
          <a:prstGeom prst="line">
            <a:avLst/>
          </a:prstGeom>
          <a:ln>
            <a:solidFill>
              <a:srgbClr val="A68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809058" y="2748870"/>
            <a:ext cx="0" cy="1878691"/>
          </a:xfrm>
          <a:prstGeom prst="line">
            <a:avLst/>
          </a:prstGeom>
          <a:ln>
            <a:solidFill>
              <a:srgbClr val="A68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8363266" y="2769054"/>
            <a:ext cx="492443" cy="2042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spc="3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中州膳食一绝</a:t>
            </a:r>
            <a:endParaRPr lang="zh-CN" altLang="en-US" sz="2000" spc="3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1517" y="3290215"/>
            <a:ext cx="672388" cy="82469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307856" y="4763529"/>
            <a:ext cx="4368581" cy="184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1600" spc="16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第一楼小笼灌汤包子来自北宋都城东京</a:t>
            </a:r>
            <a:r>
              <a:rPr lang="en-US" altLang="zh-CN" sz="1600" spc="16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(</a:t>
            </a:r>
            <a:r>
              <a:rPr lang="zh-CN" altLang="en-US" sz="1600" spc="16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今开封</a:t>
            </a:r>
            <a:r>
              <a:rPr lang="en-US" altLang="zh-CN" sz="1600" spc="16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)</a:t>
            </a:r>
            <a:r>
              <a:rPr lang="zh-CN" altLang="en-US" sz="1600" spc="16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。后经历代名厨师承和发展，演变为现在的“第一楼小笼灌汤包子”。用料考究，制作独到，薄皮大馅，灌汤流油，软嫩鲜香，肥而不腻的风味特点和“提起像灯笼，放下像菊花”的优美形状令人倾倒</a:t>
            </a:r>
          </a:p>
        </p:txBody>
      </p:sp>
    </p:spTree>
    <p:extLst>
      <p:ext uri="{BB962C8B-B14F-4D97-AF65-F5344CB8AC3E}">
        <p14:creationId xmlns:p14="http://schemas.microsoft.com/office/powerpoint/2010/main" val="4377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3"/>
    </mc:Choice>
    <mc:Fallback xmlns="">
      <p:transition spd="slow" advTm="7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0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66726" y="1495124"/>
            <a:ext cx="3357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黄山臭桂鱼</a:t>
            </a:r>
          </a:p>
        </p:txBody>
      </p:sp>
      <p:sp>
        <p:nvSpPr>
          <p:cNvPr id="9" name="矩形 8"/>
          <p:cNvSpPr/>
          <p:nvPr/>
        </p:nvSpPr>
        <p:spPr>
          <a:xfrm>
            <a:off x="1214326" y="2305856"/>
            <a:ext cx="4013282" cy="3204617"/>
          </a:xfrm>
          <a:prstGeom prst="rect">
            <a:avLst/>
          </a:prstGeom>
          <a:solidFill>
            <a:srgbClr val="C7B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241187" y="2357545"/>
            <a:ext cx="3892512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臭鳜鱼是安徽省徽州地区汉族传统名菜，徽州菜代表之一，流行于徽州一府六县各地。初次见到的人不敢下筷因为鳜鱼发出的似臭 非臭的气味，叫人有点担心。其实，你一点不用担心，这决不是菜变味而发出的异 味这是这道菜独有的风味，当你吃一口后，你会惊讶地发现它的味道是那样的鲜美，这就是徽州的名菜臭鳜鱼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890" y="1730738"/>
            <a:ext cx="672388" cy="8246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17" y="1376220"/>
            <a:ext cx="5410233" cy="431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2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1"/>
    </mc:Choice>
    <mc:Fallback xmlns="">
      <p:transition spd="slow" advTm="80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429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7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6251165" y="1561230"/>
            <a:ext cx="693420" cy="0"/>
          </a:xfrm>
          <a:prstGeom prst="line">
            <a:avLst/>
          </a:prstGeom>
          <a:ln w="28575">
            <a:solidFill>
              <a:srgbClr val="B29C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16200000">
            <a:off x="6417535" y="1715029"/>
            <a:ext cx="693420" cy="0"/>
          </a:xfrm>
          <a:prstGeom prst="line">
            <a:avLst/>
          </a:prstGeom>
          <a:ln w="28575">
            <a:solidFill>
              <a:srgbClr val="B29C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16200000">
            <a:off x="805713" y="5452896"/>
            <a:ext cx="693420" cy="0"/>
          </a:xfrm>
          <a:prstGeom prst="line">
            <a:avLst/>
          </a:prstGeom>
          <a:ln w="28575">
            <a:solidFill>
              <a:srgbClr val="B29C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0800000">
            <a:off x="972083" y="5606695"/>
            <a:ext cx="693420" cy="0"/>
          </a:xfrm>
          <a:prstGeom prst="line">
            <a:avLst/>
          </a:prstGeom>
          <a:ln w="28575">
            <a:solidFill>
              <a:srgbClr val="B29C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907087" y="2267525"/>
            <a:ext cx="4246868" cy="3189171"/>
          </a:xfrm>
          <a:prstGeom prst="rect">
            <a:avLst/>
          </a:prstGeom>
          <a:solidFill>
            <a:srgbClr val="C7B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dirty="0"/>
          </a:p>
        </p:txBody>
      </p:sp>
      <p:cxnSp>
        <p:nvCxnSpPr>
          <p:cNvPr id="18" name="直接连接符 17"/>
          <p:cNvCxnSpPr/>
          <p:nvPr/>
        </p:nvCxnSpPr>
        <p:spPr>
          <a:xfrm>
            <a:off x="7164632" y="2129504"/>
            <a:ext cx="3739487" cy="0"/>
          </a:xfrm>
          <a:prstGeom prst="line">
            <a:avLst/>
          </a:prstGeom>
          <a:ln w="19050">
            <a:solidFill>
              <a:srgbClr val="B29C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57"/>
          <p:cNvSpPr>
            <a:spLocks noChangeArrowheads="1"/>
          </p:cNvSpPr>
          <p:nvPr/>
        </p:nvSpPr>
        <p:spPr bwMode="auto">
          <a:xfrm>
            <a:off x="7193549" y="1359692"/>
            <a:ext cx="36471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虾子大乌参</a:t>
            </a:r>
            <a:endParaRPr lang="zh-CN" altLang="en-US" sz="5400" dirty="0"/>
          </a:p>
        </p:txBody>
      </p:sp>
      <p:sp>
        <p:nvSpPr>
          <p:cNvPr id="20" name="文本框 19"/>
          <p:cNvSpPr txBox="1"/>
          <p:nvPr/>
        </p:nvSpPr>
        <p:spPr>
          <a:xfrm>
            <a:off x="7014092" y="2329359"/>
            <a:ext cx="41398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虾子大乌参是一道汉族名菜，属于沪菜烧制虾子乌参，首先要把火燎水发过的乌参用油氽，然后加黄酒、酱油、虾子肉卤、高汤、白糖和其他调料入锅烧炖为了使海参入味，还要用筷子在海参上扎几个洞。当乌参火候已足，便盛放到大盘里，继续加热锅内卤汁，再淋入葱油，最后加水淀粉收汁。出锅前放几个葱段，稍加明油，把卤汁浇在海参上即可成菜。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1532" y="1561230"/>
            <a:ext cx="672388" cy="8246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9" b="4104"/>
          <a:stretch/>
        </p:blipFill>
        <p:spPr>
          <a:xfrm>
            <a:off x="1318793" y="1754142"/>
            <a:ext cx="5253237" cy="365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0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0"/>
    </mc:Choice>
    <mc:Fallback xmlns="">
      <p:transition spd="slow" advTm="8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641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8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43180" y="1655107"/>
            <a:ext cx="3288534" cy="4522693"/>
          </a:xfrm>
          <a:prstGeom prst="rect">
            <a:avLst/>
          </a:prstGeom>
          <a:solidFill>
            <a:srgbClr val="C7B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71855" y="1805500"/>
            <a:ext cx="1015663" cy="37934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spc="6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浙江</a:t>
            </a:r>
            <a:r>
              <a:rPr lang="en-US" altLang="zh-CN" sz="2800" spc="600"/>
              <a:t>·</a:t>
            </a:r>
            <a:r>
              <a:rPr lang="zh-CN" altLang="en-US" sz="2800" spc="6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西湖醋鱼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914977" y="1887059"/>
            <a:ext cx="2511457" cy="40115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西湖醋鱼也称为叔嫂传珍，是浙江杭州传统汉族风味名菜。据传在宋朝，叔嫂二人为兄、为夫报仇屡遭阻拦而体会到生活酸甜之味，创出的这道菜</a:t>
            </a:r>
            <a:r>
              <a:rPr lang="en-US" altLang="zh-CN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.</a:t>
            </a:r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通常选用草鱼作原料，烹制而成。烧好后，浇上一层平滑油亮的糖醋，胸鳍竖起</a:t>
            </a:r>
            <a:endParaRPr lang="en-US" altLang="zh-CN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  <a:p>
            <a:pPr algn="dist">
              <a:lnSpc>
                <a:spcPct val="120000"/>
              </a:lnSpc>
            </a:pPr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鱼肉嫩美，带有蟹味，鲜嫩酸甜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455" y="5075989"/>
            <a:ext cx="672388" cy="824696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 flipV="1">
            <a:off x="3370997" y="990201"/>
            <a:ext cx="1201003" cy="13648"/>
          </a:xfrm>
          <a:prstGeom prst="line">
            <a:avLst/>
          </a:prstGeom>
          <a:ln>
            <a:solidFill>
              <a:srgbClr val="A68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7619999" y="976553"/>
            <a:ext cx="1201003" cy="13648"/>
          </a:xfrm>
          <a:prstGeom prst="line">
            <a:avLst/>
          </a:prstGeom>
          <a:ln>
            <a:solidFill>
              <a:srgbClr val="A68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825176" y="742239"/>
            <a:ext cx="2541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西湖醋鱼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 b="7725"/>
          <a:stretch/>
        </p:blipFill>
        <p:spPr>
          <a:xfrm>
            <a:off x="4431714" y="1655107"/>
            <a:ext cx="6596649" cy="45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8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0"/>
    </mc:Choice>
    <mc:Fallback xmlns="">
      <p:transition spd="slow" advTm="7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726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973667"/>
          </a:xfrm>
          <a:prstGeom prst="rect">
            <a:avLst/>
          </a:prstGeom>
          <a:solidFill>
            <a:srgbClr val="B29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36" y="5453145"/>
            <a:ext cx="672388" cy="82469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32338" y="1841013"/>
            <a:ext cx="1015663" cy="41154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spc="6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辽宁</a:t>
            </a:r>
            <a:r>
              <a:rPr lang="en-US" altLang="zh-CN" sz="2800" spc="600" dirty="0"/>
              <a:t>·</a:t>
            </a:r>
            <a:r>
              <a:rPr lang="zh-CN" altLang="en-US" sz="2800" spc="6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猪肉炖粉条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47937" y="1907968"/>
            <a:ext cx="3065455" cy="37106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白菜猪肉炖粉条是由猪肉等主要食材做成的一道菜品</a:t>
            </a:r>
            <a:r>
              <a:rPr lang="en-US" altLang="zh-CN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,</a:t>
            </a:r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属于中国东北地区汉族传统菜菜是东北菜的代表之一，深受南北方人的喜爱。猪肉炖粉条是“东北大四炖”的第一炖</a:t>
            </a:r>
            <a:endParaRPr lang="en-US" altLang="zh-CN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  <a:p>
            <a:pPr algn="dist">
              <a:lnSpc>
                <a:spcPct val="130000"/>
              </a:lnSpc>
            </a:pPr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顺口溜：猪肉炖粉条，馋死野狼嚎其做法简单，口味爽口不腻，入口即化，让人回味无穷。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 t="1675" r="3318" b="2734"/>
          <a:stretch/>
        </p:blipFill>
        <p:spPr>
          <a:xfrm>
            <a:off x="5799364" y="1548388"/>
            <a:ext cx="5192486" cy="4425043"/>
          </a:xfrm>
          <a:prstGeom prst="ellipse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4213392" y="1845728"/>
            <a:ext cx="0" cy="3824288"/>
          </a:xfrm>
          <a:prstGeom prst="line">
            <a:avLst/>
          </a:prstGeom>
          <a:ln>
            <a:solidFill>
              <a:srgbClr val="9C7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02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5"/>
    </mc:Choice>
    <mc:Fallback xmlns="">
      <p:transition spd="slow" advTm="8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6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3" name="图片 11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7515" y="4849303"/>
            <a:ext cx="710295" cy="71648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132663" y="2117707"/>
            <a:ext cx="543739" cy="3141515"/>
            <a:chOff x="2050398" y="1974660"/>
            <a:chExt cx="543739" cy="2972328"/>
          </a:xfrm>
        </p:grpSpPr>
        <p:sp>
          <p:nvSpPr>
            <p:cNvPr id="7" name="印象"/>
            <p:cNvSpPr txBox="1"/>
            <p:nvPr/>
          </p:nvSpPr>
          <p:spPr>
            <a:xfrm>
              <a:off x="2050398" y="1974660"/>
              <a:ext cx="543739" cy="18158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latin typeface="汉仪歪歪体简" panose="00020600040101010101" pitchFamily="18" charset="-122"/>
                  <a:ea typeface="汉仪歪歪体简" panose="00020600040101010101" pitchFamily="18" charset="-122"/>
                </a:rPr>
                <a:t>谢</a:t>
              </a:r>
              <a:endParaRPr lang="en-US" altLang="zh-CN" sz="2800" dirty="0">
                <a:latin typeface="汉仪歪歪体简" panose="00020600040101010101" pitchFamily="18" charset="-122"/>
                <a:ea typeface="汉仪歪歪体简" panose="00020600040101010101" pitchFamily="18" charset="-122"/>
              </a:endParaRPr>
            </a:p>
            <a:p>
              <a:r>
                <a:rPr lang="zh-CN" altLang="en-US" sz="2800" dirty="0">
                  <a:latin typeface="汉仪歪歪体简" panose="00020600040101010101" pitchFamily="18" charset="-122"/>
                  <a:ea typeface="汉仪歪歪体简" panose="00020600040101010101" pitchFamily="18" charset="-122"/>
                </a:rPr>
                <a:t>谢</a:t>
              </a:r>
              <a:endParaRPr lang="en-US" altLang="zh-CN" sz="2800" dirty="0">
                <a:latin typeface="汉仪歪歪体简" panose="00020600040101010101" pitchFamily="18" charset="-122"/>
                <a:ea typeface="汉仪歪歪体简" panose="00020600040101010101" pitchFamily="18" charset="-122"/>
              </a:endParaRPr>
            </a:p>
            <a:p>
              <a:r>
                <a:rPr lang="zh-CN" altLang="en-US" sz="2800" dirty="0">
                  <a:latin typeface="汉仪歪歪体简" panose="00020600040101010101" pitchFamily="18" charset="-122"/>
                  <a:ea typeface="汉仪歪歪体简" panose="00020600040101010101" pitchFamily="18" charset="-122"/>
                </a:rPr>
                <a:t>观</a:t>
              </a:r>
              <a:endParaRPr lang="en-US" altLang="zh-CN" sz="2800" dirty="0">
                <a:latin typeface="汉仪歪歪体简" panose="00020600040101010101" pitchFamily="18" charset="-122"/>
                <a:ea typeface="汉仪歪歪体简" panose="00020600040101010101" pitchFamily="18" charset="-122"/>
              </a:endParaRPr>
            </a:p>
            <a:p>
              <a:r>
                <a:rPr lang="zh-CN" altLang="en-US" sz="2800" dirty="0">
                  <a:latin typeface="汉仪歪歪体简" panose="00020600040101010101" pitchFamily="18" charset="-122"/>
                  <a:ea typeface="汉仪歪歪体简" panose="00020600040101010101" pitchFamily="18" charset="-122"/>
                </a:rPr>
                <a:t>赏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050398" y="1974660"/>
              <a:ext cx="453970" cy="287454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14"/>
            <p:cNvSpPr txBox="1"/>
            <p:nvPr/>
          </p:nvSpPr>
          <p:spPr>
            <a:xfrm rot="5400000">
              <a:off x="1663520" y="4135207"/>
              <a:ext cx="1254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汉仪歪歪体简" panose="00020600040101010101" pitchFamily="18" charset="-122"/>
                  <a:ea typeface="汉仪歪歪体简" panose="00020600040101010101" pitchFamily="18" charset="-122"/>
                  <a:cs typeface="Meiryo UI" panose="020B0604030504040204" pitchFamily="34" charset="-128"/>
                </a:rPr>
                <a:t>THNAK YOU</a:t>
              </a:r>
              <a:endPara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  <a:cs typeface="Meiryo UI" panose="020B0604030504040204" pitchFamily="34" charset="-128"/>
              </a:endParaRPr>
            </a:p>
          </p:txBody>
        </p:sp>
      </p:grpSp>
      <p:sp>
        <p:nvSpPr>
          <p:cNvPr id="11" name="TextBox 19"/>
          <p:cNvSpPr txBox="1"/>
          <p:nvPr/>
        </p:nvSpPr>
        <p:spPr>
          <a:xfrm>
            <a:off x="5328925" y="3057786"/>
            <a:ext cx="3545586" cy="29511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探斑斓色彩</a:t>
            </a:r>
            <a:br>
              <a:rPr lang="zh-CN" altLang="en-US" sz="2800">
                <a:latin typeface="汉仪歪歪体简" panose="00020600040101010101" pitchFamily="18" charset="-122"/>
                <a:ea typeface="汉仪歪歪体简" panose="00020600040101010101" pitchFamily="18" charset="-122"/>
              </a:rPr>
            </a:br>
            <a:r>
              <a:rPr lang="zh-CN" altLang="en-US" sz="28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映入心放花开</a:t>
            </a:r>
            <a:br>
              <a:rPr lang="zh-CN" altLang="en-US" sz="2800">
                <a:latin typeface="汉仪歪歪体简" panose="00020600040101010101" pitchFamily="18" charset="-122"/>
                <a:ea typeface="汉仪歪歪体简" panose="00020600040101010101" pitchFamily="18" charset="-122"/>
              </a:rPr>
            </a:br>
            <a:r>
              <a:rPr lang="zh-CN" altLang="en-US" sz="28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香飘缭绕远扬四海</a:t>
            </a:r>
            <a:br>
              <a:rPr lang="zh-CN" altLang="en-US" sz="2800">
                <a:latin typeface="汉仪歪歪体简" panose="00020600040101010101" pitchFamily="18" charset="-122"/>
                <a:ea typeface="汉仪歪歪体简" panose="00020600040101010101" pitchFamily="18" charset="-122"/>
              </a:rPr>
            </a:br>
            <a:r>
              <a:rPr lang="zh-CN" altLang="en-US" sz="28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琳琅满目食材</a:t>
            </a:r>
            <a:br>
              <a:rPr lang="zh-CN" altLang="en-US" sz="2800">
                <a:latin typeface="汉仪歪歪体简" panose="00020600040101010101" pitchFamily="18" charset="-122"/>
                <a:ea typeface="汉仪歪歪体简" panose="00020600040101010101" pitchFamily="18" charset="-122"/>
              </a:rPr>
            </a:br>
            <a:r>
              <a:rPr lang="zh-CN" altLang="en-US" sz="28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满是不同期待</a:t>
            </a:r>
            <a:br>
              <a:rPr lang="zh-CN" altLang="en-US" sz="2800">
                <a:latin typeface="汉仪歪歪体简" panose="00020600040101010101" pitchFamily="18" charset="-122"/>
                <a:ea typeface="汉仪歪歪体简" panose="00020600040101010101" pitchFamily="18" charset="-122"/>
              </a:rPr>
            </a:br>
            <a:r>
              <a:rPr lang="zh-CN" altLang="en-US" sz="28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味缠唇齿乐人开怀</a:t>
            </a:r>
            <a:endParaRPr lang="zh-CN" altLang="en-US" sz="28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742564" y="428178"/>
            <a:ext cx="178810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中国味道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4" b="-1"/>
          <a:stretch/>
        </p:blipFill>
        <p:spPr>
          <a:xfrm>
            <a:off x="-36140" y="-24362"/>
            <a:ext cx="5080236" cy="688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7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59"/>
    </mc:Choice>
    <mc:Fallback xmlns="">
      <p:transition spd="slow" advTm="9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4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377954-B88B-41EE-A1D1-7CCFBBF16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827" y="2207110"/>
            <a:ext cx="1812168" cy="44480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65CAD2E-C59A-4C3C-B03F-01FD0BBCC838}"/>
              </a:ext>
            </a:extLst>
          </p:cNvPr>
          <p:cNvSpPr txBox="1"/>
          <p:nvPr/>
        </p:nvSpPr>
        <p:spPr>
          <a:xfrm>
            <a:off x="1431047" y="2937415"/>
            <a:ext cx="9237729" cy="1814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653">
              <a:buClr>
                <a:srgbClr val="000000"/>
              </a:buClr>
              <a:defRPr/>
            </a:pPr>
            <a:r>
              <a:rPr lang="en-US" altLang="zh-CN" sz="4798" kern="0" dirty="0">
                <a:solidFill>
                  <a:srgbClr val="FFFFFF"/>
                </a:solidFill>
                <a:latin typeface="Arial"/>
                <a:ea typeface="宋体" panose="02010600030101010101" pitchFamily="2" charset="-122"/>
                <a:cs typeface="Arial"/>
                <a:sym typeface="Arial"/>
                <a:hlinkClick r:id="rId4"/>
              </a:rPr>
              <a:t>www.greatppt.com</a:t>
            </a:r>
            <a:endParaRPr lang="en-US" altLang="zh-CN" sz="4798" kern="0" dirty="0">
              <a:solidFill>
                <a:srgbClr val="FFFFFF"/>
              </a:solidFill>
              <a:latin typeface="Arial"/>
              <a:ea typeface="宋体" panose="02010600030101010101" pitchFamily="2" charset="-122"/>
              <a:cs typeface="Arial"/>
              <a:sym typeface="Arial"/>
            </a:endParaRPr>
          </a:p>
          <a:p>
            <a:pPr algn="ctr" defTabSz="1218653">
              <a:buClr>
                <a:srgbClr val="000000"/>
              </a:buClr>
              <a:defRPr/>
            </a:pPr>
            <a:r>
              <a:rPr lang="en-US" altLang="zh-CN" sz="3198" kern="0" dirty="0">
                <a:solidFill>
                  <a:srgbClr val="78909C">
                    <a:lumMod val="20000"/>
                    <a:lumOff val="80000"/>
                  </a:srgbClr>
                </a:solidFill>
                <a:latin typeface="Arial"/>
                <a:ea typeface="宋体" panose="02010600030101010101" pitchFamily="2" charset="-122"/>
                <a:cs typeface="Arial"/>
                <a:sym typeface="Arial"/>
              </a:rPr>
              <a:t>Free Templates and Themes</a:t>
            </a:r>
          </a:p>
          <a:p>
            <a:pPr algn="ctr" defTabSz="1218653">
              <a:buClr>
                <a:srgbClr val="000000"/>
              </a:buClr>
              <a:defRPr/>
            </a:pPr>
            <a:r>
              <a:rPr lang="en-US" altLang="zh-CN" sz="3198" kern="0" dirty="0">
                <a:solidFill>
                  <a:srgbClr val="78909C">
                    <a:lumMod val="20000"/>
                    <a:lumOff val="80000"/>
                  </a:srgbClr>
                </a:solidFill>
                <a:latin typeface="Arial"/>
                <a:ea typeface="宋体" panose="02010600030101010101" pitchFamily="2" charset="-122"/>
                <a:cs typeface="Arial"/>
                <a:sym typeface="Arial"/>
              </a:rPr>
              <a:t>Create beautiful presentations in minutes</a:t>
            </a:r>
            <a:endParaRPr lang="zh-CN" altLang="en-US" sz="3198" kern="0" dirty="0">
              <a:solidFill>
                <a:srgbClr val="78909C">
                  <a:lumMod val="20000"/>
                  <a:lumOff val="80000"/>
                </a:srgbClr>
              </a:solidFill>
              <a:latin typeface="Arial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4662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673100"/>
            <a:ext cx="5267325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2"/>
          <p:cNvSpPr txBox="1">
            <a:spLocks noChangeArrowheads="1"/>
          </p:cNvSpPr>
          <p:nvPr/>
        </p:nvSpPr>
        <p:spPr bwMode="auto">
          <a:xfrm>
            <a:off x="971313" y="815633"/>
            <a:ext cx="4616648" cy="441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50000"/>
              </a:lnSpc>
            </a:pPr>
            <a:r>
              <a:rPr lang="zh-CN" altLang="en-US" sz="16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刀削面，是山西的汉族传统面食，为“中国十大面条”之一，流行于北方。操作过程：将面粉和成团块状，左手举面团，右手拿弧形刀</a:t>
            </a:r>
            <a:endParaRPr lang="en-US" altLang="zh-CN" sz="16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  <a:p>
            <a:pPr algn="dist" eaLnBrk="1" hangingPunct="1">
              <a:lnSpc>
                <a:spcPct val="150000"/>
              </a:lnSpc>
            </a:pPr>
            <a:r>
              <a:rPr lang="zh-CN" altLang="en-US" sz="16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将面一片一片地削到开水锅内，煮熟后捞出</a:t>
            </a:r>
            <a:endParaRPr lang="en-US" altLang="zh-CN" sz="16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  <a:p>
            <a:pPr algn="dist" eaLnBrk="1" hangingPunct="1">
              <a:lnSpc>
                <a:spcPct val="150000"/>
              </a:lnSpc>
            </a:pPr>
            <a:r>
              <a:rPr lang="zh-CN" altLang="en-US" sz="16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加入臊子、调料食用，以山西大同刀削面最为著名。山西刀削面因其风味独特，驰名中外</a:t>
            </a:r>
            <a:endParaRPr lang="en-US" altLang="zh-CN" sz="16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  <a:p>
            <a:pPr algn="dist" eaLnBrk="1" hangingPunct="1">
              <a:lnSpc>
                <a:spcPct val="150000"/>
              </a:lnSpc>
            </a:pPr>
            <a:r>
              <a:rPr lang="zh-CN" altLang="en-US" sz="16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刀削面全凭刀削，因此得名。用刀削出的面叶中厚边薄。棱锋分明，形似柳叶；入口外滑内筋，软而不粘，越嚼越香，深受喜食面食者欢迎。它与北京的炸酱面、河南的烩面、湖北的热干面、四川的担担面，同称为中国五大面食享有盛誉</a:t>
            </a:r>
          </a:p>
        </p:txBody>
      </p:sp>
      <p:sp>
        <p:nvSpPr>
          <p:cNvPr id="4" name="文本框 23"/>
          <p:cNvSpPr txBox="1">
            <a:spLocks noChangeArrowheads="1"/>
          </p:cNvSpPr>
          <p:nvPr/>
        </p:nvSpPr>
        <p:spPr bwMode="auto">
          <a:xfrm>
            <a:off x="2862262" y="5789828"/>
            <a:ext cx="6467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世界面食在中国</a:t>
            </a:r>
            <a:r>
              <a:rPr lang="en-US" altLang="zh-CN" sz="3200" b="1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   </a:t>
            </a:r>
            <a:r>
              <a:rPr lang="zh-CN" altLang="en-US" sz="3200" b="1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中国面食在山西</a:t>
            </a:r>
            <a:endParaRPr lang="zh-CN" altLang="en-US" sz="320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grpSp>
        <p:nvGrpSpPr>
          <p:cNvPr id="5" name="组合 54"/>
          <p:cNvGrpSpPr>
            <a:grpSpLocks/>
          </p:cNvGrpSpPr>
          <p:nvPr/>
        </p:nvGrpSpPr>
        <p:grpSpPr bwMode="auto">
          <a:xfrm>
            <a:off x="1446226" y="800291"/>
            <a:ext cx="3970337" cy="4402138"/>
            <a:chOff x="1500725" y="993248"/>
            <a:chExt cx="3969263" cy="384048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4387606" y="993248"/>
              <a:ext cx="0" cy="384048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3305224" y="993248"/>
              <a:ext cx="0" cy="384048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3665489" y="993248"/>
              <a:ext cx="0" cy="384048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2583107" y="993248"/>
              <a:ext cx="0" cy="384048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944960" y="993248"/>
              <a:ext cx="0" cy="384048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4027342" y="993248"/>
              <a:ext cx="0" cy="384048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747871" y="993248"/>
              <a:ext cx="0" cy="384048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5109724" y="993248"/>
              <a:ext cx="0" cy="384048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469988" y="993248"/>
              <a:ext cx="0" cy="384048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500725" y="993248"/>
              <a:ext cx="0" cy="384048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862578" y="993248"/>
              <a:ext cx="0" cy="384048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2222842" y="993248"/>
              <a:ext cx="0" cy="384048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55"/>
          <p:cNvSpPr txBox="1">
            <a:spLocks noChangeArrowheads="1"/>
          </p:cNvSpPr>
          <p:nvPr/>
        </p:nvSpPr>
        <p:spPr bwMode="auto">
          <a:xfrm>
            <a:off x="5372478" y="2774541"/>
            <a:ext cx="1411287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5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刀</a:t>
            </a:r>
          </a:p>
        </p:txBody>
      </p:sp>
      <p:sp>
        <p:nvSpPr>
          <p:cNvPr id="20" name="矩形 56"/>
          <p:cNvSpPr>
            <a:spLocks noChangeArrowheads="1"/>
          </p:cNvSpPr>
          <p:nvPr/>
        </p:nvSpPr>
        <p:spPr bwMode="auto">
          <a:xfrm>
            <a:off x="5997582" y="4351680"/>
            <a:ext cx="11080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面</a:t>
            </a:r>
            <a:endParaRPr lang="zh-CN" altLang="en-US" sz="7200"/>
          </a:p>
        </p:txBody>
      </p:sp>
      <p:sp>
        <p:nvSpPr>
          <p:cNvPr id="21" name="矩形 57"/>
          <p:cNvSpPr>
            <a:spLocks noChangeArrowheads="1"/>
          </p:cNvSpPr>
          <p:nvPr/>
        </p:nvSpPr>
        <p:spPr bwMode="auto">
          <a:xfrm>
            <a:off x="6592054" y="3778593"/>
            <a:ext cx="110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削</a:t>
            </a:r>
            <a:endParaRPr lang="zh-CN" altLang="en-US" sz="720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287" y="4790081"/>
            <a:ext cx="672388" cy="82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2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0"/>
    </mc:Choice>
    <mc:Fallback xmlns="">
      <p:transition spd="slow" advTm="6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636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"/>
          <a:stretch/>
        </p:blipFill>
        <p:spPr>
          <a:xfrm>
            <a:off x="1163637" y="1624084"/>
            <a:ext cx="6698049" cy="451740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861110" y="1624084"/>
            <a:ext cx="3167253" cy="4517408"/>
          </a:xfrm>
          <a:prstGeom prst="rect">
            <a:avLst/>
          </a:prstGeom>
          <a:solidFill>
            <a:srgbClr val="C7B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370997" y="990201"/>
            <a:ext cx="1201003" cy="13648"/>
          </a:xfrm>
          <a:prstGeom prst="line">
            <a:avLst/>
          </a:prstGeom>
          <a:ln>
            <a:solidFill>
              <a:srgbClr val="A68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7619999" y="976553"/>
            <a:ext cx="1201003" cy="13648"/>
          </a:xfrm>
          <a:prstGeom prst="line">
            <a:avLst/>
          </a:prstGeom>
          <a:ln>
            <a:solidFill>
              <a:srgbClr val="A68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825176" y="742239"/>
            <a:ext cx="2541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天下第一美食</a:t>
            </a:r>
            <a:endParaRPr lang="zh-CN" altLang="en-US" sz="280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028032" y="2080043"/>
            <a:ext cx="1015663" cy="33810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spc="6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北京</a:t>
            </a:r>
            <a:r>
              <a:rPr lang="en-US" altLang="zh-CN" sz="2800" spc="600" dirty="0"/>
              <a:t>·</a:t>
            </a:r>
            <a:r>
              <a:rPr lang="zh-CN" altLang="en-US" sz="2800" spc="6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烤鸭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843765" y="1872871"/>
            <a:ext cx="2511457" cy="40198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北京烤鸭是具有世界声誉的北京著名菜式用料为优质肉食鸭北京鸭，果木炭火烤制色泽红润，肉质肥而不腻。炉内温度先高后低，烤出的鸭子外皮酥脆，内层丰满肥而不腻。挂炉烤鸭是用枣、桃梨等果木烧烤鸭子。所烤鸭子也是外焦里嫩，而且有一种特殊的香味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3357" y="4678560"/>
            <a:ext cx="672388" cy="82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0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76"/>
    </mc:Choice>
    <mc:Fallback xmlns="">
      <p:transition spd="slow" advTm="7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7544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17" y="1681907"/>
            <a:ext cx="5446746" cy="34941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971" b="94135" l="9961" r="96094">
                        <a14:foregroundMark x1="16211" y1="41935" x2="25000" y2="30205"/>
                        <a14:foregroundMark x1="26953" y1="29912" x2="35938" y2="24927"/>
                        <a14:foregroundMark x1="62891" y1="20235" x2="50586" y2="20821"/>
                        <a14:foregroundMark x1="50586" y1="20821" x2="40625" y2="23460"/>
                        <a14:foregroundMark x1="12109" y1="71554" x2="17773" y2="71554"/>
                        <a14:foregroundMark x1="15039" y1="67742" x2="14648" y2="67742"/>
                        <a14:foregroundMark x1="13281" y1="68622" x2="14258" y2="68035"/>
                        <a14:backgroundMark x1="13867" y1="43695" x2="20898" y2="34604"/>
                        <a14:backgroundMark x1="12305" y1="79765" x2="27344" y2="82405"/>
                        <a14:backgroundMark x1="32031" y1="56012" x2="32031" y2="56012"/>
                        <a14:backgroundMark x1="29883" y1="60997" x2="35156" y2="56891"/>
                        <a14:backgroundMark x1="58594" y1="76540" x2="57813" y2="88563"/>
                        <a14:backgroundMark x1="61719" y1="80059" x2="77539" y2="80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525" y="4464307"/>
            <a:ext cx="2782223" cy="185300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66726" y="1451993"/>
            <a:ext cx="3357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哈尔滨红肠</a:t>
            </a:r>
          </a:p>
        </p:txBody>
      </p:sp>
      <p:sp>
        <p:nvSpPr>
          <p:cNvPr id="9" name="矩形 8"/>
          <p:cNvSpPr/>
          <p:nvPr/>
        </p:nvSpPr>
        <p:spPr>
          <a:xfrm>
            <a:off x="1127125" y="2184400"/>
            <a:ext cx="3860915" cy="2991692"/>
          </a:xfrm>
          <a:prstGeom prst="rect">
            <a:avLst/>
          </a:prstGeom>
          <a:solidFill>
            <a:srgbClr val="C7B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246076" y="2279810"/>
            <a:ext cx="36621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哈尔滨红肠，原产于东欧的立陶宛中东铁路修建后，外国人大量进入哈尔滨，也将红肠工艺带到了哈尔滨。红肠的外观是枣红色，经过数小时的烟熏，但是表面没有浮灰，用白色的纸巾擦拭，纸巾上不会染上任何颜色。所以红肠是可以直接吃的，吃的时候要把表皮也一块吃掉这才是真正的红肠风味</a:t>
            </a:r>
            <a:r>
              <a:rPr lang="en-US" altLang="zh-CN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——</a:t>
            </a:r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就是要吃那个带点山野的焦炭味！ 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163" y="4780830"/>
            <a:ext cx="672388" cy="82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2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3"/>
    </mc:Choice>
    <mc:Fallback xmlns="">
      <p:transition spd="slow" advTm="7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74" y="1518765"/>
            <a:ext cx="5844855" cy="333991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175392" y="2037416"/>
            <a:ext cx="11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鸭</a:t>
            </a:r>
          </a:p>
        </p:txBody>
      </p:sp>
      <p:sp>
        <p:nvSpPr>
          <p:cNvPr id="5" name="矩形 4"/>
          <p:cNvSpPr/>
          <p:nvPr/>
        </p:nvSpPr>
        <p:spPr>
          <a:xfrm>
            <a:off x="4104868" y="2561220"/>
            <a:ext cx="3258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南京</a:t>
            </a:r>
          </a:p>
        </p:txBody>
      </p:sp>
      <p:sp>
        <p:nvSpPr>
          <p:cNvPr id="6" name="矩形 5"/>
          <p:cNvSpPr/>
          <p:nvPr/>
        </p:nvSpPr>
        <p:spPr>
          <a:xfrm>
            <a:off x="1485889" y="2037416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盐</a:t>
            </a:r>
          </a:p>
        </p:txBody>
      </p:sp>
      <p:sp>
        <p:nvSpPr>
          <p:cNvPr id="7" name="矩形 6"/>
          <p:cNvSpPr/>
          <p:nvPr/>
        </p:nvSpPr>
        <p:spPr>
          <a:xfrm>
            <a:off x="2373164" y="1811085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水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24" b="90094" l="15167" r="95167">
                        <a14:foregroundMark x1="87000" y1="60495" x2="87000" y2="60495"/>
                        <a14:foregroundMark x1="73667" y1="64741" x2="73667" y2="64741"/>
                        <a14:foregroundMark x1="74833" y1="63208" x2="74833" y2="63208"/>
                        <a14:foregroundMark x1="71000" y1="63561" x2="71000" y2="63561"/>
                        <a14:foregroundMark x1="67500" y1="64033" x2="67500" y2="64033"/>
                        <a14:foregroundMark x1="66000" y1="64033" x2="66000" y2="64033"/>
                        <a14:backgroundMark x1="88833" y1="61910" x2="88833" y2="61910"/>
                        <a14:backgroundMark x1="73833" y1="62618" x2="73833" y2="62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18" t="57546" b="32593"/>
          <a:stretch/>
        </p:blipFill>
        <p:spPr>
          <a:xfrm>
            <a:off x="2508853" y="2801968"/>
            <a:ext cx="1120439" cy="3710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24" b="90094" l="15167" r="95167">
                        <a14:foregroundMark x1="87000" y1="60495" x2="87000" y2="60495"/>
                        <a14:foregroundMark x1="73667" y1="64741" x2="73667" y2="64741"/>
                        <a14:foregroundMark x1="74833" y1="63208" x2="74833" y2="63208"/>
                        <a14:foregroundMark x1="71000" y1="63561" x2="71000" y2="63561"/>
                        <a14:foregroundMark x1="67500" y1="64033" x2="67500" y2="64033"/>
                        <a14:foregroundMark x1="66000" y1="64033" x2="66000" y2="64033"/>
                        <a14:backgroundMark x1="88833" y1="61910" x2="88833" y2="61910"/>
                        <a14:backgroundMark x1="73833" y1="62618" x2="73833" y2="62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18" t="57546" b="32593"/>
          <a:stretch/>
        </p:blipFill>
        <p:spPr>
          <a:xfrm rot="10800000" flipV="1">
            <a:off x="2342247" y="2713762"/>
            <a:ext cx="979838" cy="32451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249553" y="4981244"/>
            <a:ext cx="5955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金陵八月时期，盐水鸭最著名，人人以为肉内有桂花香也</a:t>
            </a:r>
          </a:p>
        </p:txBody>
      </p:sp>
      <p:sp>
        <p:nvSpPr>
          <p:cNvPr id="11" name="矩形 10"/>
          <p:cNvSpPr/>
          <p:nvPr/>
        </p:nvSpPr>
        <p:spPr>
          <a:xfrm>
            <a:off x="8712039" y="5340826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————《</a:t>
            </a:r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白门食谱</a:t>
            </a:r>
            <a:r>
              <a:rPr lang="en-US" altLang="zh-CN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》</a:t>
            </a:r>
            <a:endParaRPr lang="zh-CN" altLang="en-US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17318" y="3605999"/>
            <a:ext cx="46303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南京盐水鸭皮白肉嫩、肥而不腻、鲜香美味，具有香、酥、嫩的特点。每年中秋前后的盐水鸭色味最佳，是因为鸭在桂花盛开季节制作，故美名日：桂花鸭。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2480" y="4432495"/>
            <a:ext cx="672388" cy="82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0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0"/>
    </mc:Choice>
    <mc:Fallback xmlns="">
      <p:transition spd="slow" advTm="6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" t="1593" r="1261" b="4749"/>
          <a:stretch/>
        </p:blipFill>
        <p:spPr>
          <a:xfrm>
            <a:off x="1304822" y="1737889"/>
            <a:ext cx="5253237" cy="33822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0" t="14986" r="10914" b="7727"/>
          <a:stretch/>
        </p:blipFill>
        <p:spPr>
          <a:xfrm>
            <a:off x="5081271" y="4351764"/>
            <a:ext cx="2339788" cy="1613645"/>
          </a:xfrm>
          <a:prstGeom prst="ellipse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6251165" y="1561230"/>
            <a:ext cx="693420" cy="0"/>
          </a:xfrm>
          <a:prstGeom prst="line">
            <a:avLst/>
          </a:prstGeom>
          <a:ln w="28575">
            <a:solidFill>
              <a:srgbClr val="B29C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16200000">
            <a:off x="6417535" y="1715029"/>
            <a:ext cx="693420" cy="0"/>
          </a:xfrm>
          <a:prstGeom prst="line">
            <a:avLst/>
          </a:prstGeom>
          <a:ln w="28575">
            <a:solidFill>
              <a:srgbClr val="B29C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16200000">
            <a:off x="791742" y="5165633"/>
            <a:ext cx="693420" cy="0"/>
          </a:xfrm>
          <a:prstGeom prst="line">
            <a:avLst/>
          </a:prstGeom>
          <a:ln w="28575">
            <a:solidFill>
              <a:srgbClr val="B29C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0800000">
            <a:off x="958112" y="5319432"/>
            <a:ext cx="693420" cy="0"/>
          </a:xfrm>
          <a:prstGeom prst="line">
            <a:avLst/>
          </a:prstGeom>
          <a:ln w="28575">
            <a:solidFill>
              <a:srgbClr val="B29C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7642376" y="2518505"/>
            <a:ext cx="3385987" cy="2730159"/>
          </a:xfrm>
          <a:prstGeom prst="rect">
            <a:avLst/>
          </a:prstGeom>
          <a:solidFill>
            <a:srgbClr val="C7B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7496048" y="2429923"/>
            <a:ext cx="3648202" cy="0"/>
          </a:xfrm>
          <a:prstGeom prst="line">
            <a:avLst/>
          </a:prstGeom>
          <a:ln w="19050">
            <a:solidFill>
              <a:srgbClr val="B29C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57"/>
          <p:cNvSpPr>
            <a:spLocks noChangeArrowheads="1"/>
          </p:cNvSpPr>
          <p:nvPr/>
        </p:nvSpPr>
        <p:spPr bwMode="auto">
          <a:xfrm>
            <a:off x="7511793" y="1561230"/>
            <a:ext cx="36471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重庆辣子鸡</a:t>
            </a:r>
            <a:endParaRPr lang="zh-CN" altLang="en-US" sz="5400"/>
          </a:p>
        </p:txBody>
      </p:sp>
      <p:sp>
        <p:nvSpPr>
          <p:cNvPr id="20" name="文本框 19"/>
          <p:cNvSpPr txBox="1"/>
          <p:nvPr/>
        </p:nvSpPr>
        <p:spPr>
          <a:xfrm>
            <a:off x="7753789" y="2599630"/>
            <a:ext cx="32745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一道川渝地区的名肴，因缘于重庆歌乐山而得名。此菜成菜色泽棕红油亮，麻辣味浓。咸鲜醇香，略带回甜。一般以鸡为主料，加上葱、干辣椒、花椒、盐、胡椒、味精等多种材料精制而成，营养丰富，味道鲜美，虽然是同一道菜，各地制作也各有特色。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4441" y="4804461"/>
            <a:ext cx="672388" cy="82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4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0"/>
    </mc:Choice>
    <mc:Fallback xmlns="">
      <p:transition spd="slow" advTm="7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22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3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14" y="1660392"/>
            <a:ext cx="6596649" cy="452269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43180" y="1660392"/>
            <a:ext cx="3288534" cy="4517408"/>
          </a:xfrm>
          <a:prstGeom prst="rect">
            <a:avLst/>
          </a:prstGeom>
          <a:solidFill>
            <a:srgbClr val="C7B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80322" y="2110303"/>
            <a:ext cx="1015663" cy="33810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spc="6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天津</a:t>
            </a:r>
            <a:r>
              <a:rPr lang="en-US" altLang="zh-CN" sz="2800" spc="600"/>
              <a:t>·</a:t>
            </a:r>
            <a:r>
              <a:rPr lang="zh-CN" altLang="en-US" sz="2800" spc="6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狗不理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97806" y="1805032"/>
            <a:ext cx="2622256" cy="42450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      不理包子以其味道鲜美而誉满全国</a:t>
            </a:r>
            <a:r>
              <a:rPr lang="en-US" altLang="zh-CN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,</a:t>
            </a:r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名扬中外。狗不理包子倍受欢迎，用料精细制作讲究，在选料、配方、搅拌以至揉面擀面都有一定的绝招儿，做工上更是有明确的规格标准，每个包子都不少于</a:t>
            </a:r>
            <a:r>
              <a:rPr lang="en-US" altLang="zh-CN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15</a:t>
            </a:r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个褶大小整齐，色白面柔，看上去如薄雾之中的含苞秋菊，爽眼舒心，咬一口油水汪汪香而不腻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099" y="4939026"/>
            <a:ext cx="672388" cy="824696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 flipV="1">
            <a:off x="3370997" y="990201"/>
            <a:ext cx="1201003" cy="13648"/>
          </a:xfrm>
          <a:prstGeom prst="line">
            <a:avLst/>
          </a:prstGeom>
          <a:ln>
            <a:solidFill>
              <a:srgbClr val="A68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7619999" y="976553"/>
            <a:ext cx="1201003" cy="13648"/>
          </a:xfrm>
          <a:prstGeom prst="line">
            <a:avLst/>
          </a:prstGeom>
          <a:ln>
            <a:solidFill>
              <a:srgbClr val="A68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825176" y="742239"/>
            <a:ext cx="2541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spc="3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狗不理包子</a:t>
            </a:r>
            <a:endParaRPr lang="zh-CN" altLang="en-US" sz="3200" spc="30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02142" y="176886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狗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9464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3"/>
    </mc:Choice>
    <mc:Fallback xmlns="">
      <p:transition spd="slow" advTm="8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47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63638" y="939800"/>
            <a:ext cx="9864725" cy="4978400"/>
          </a:xfrm>
          <a:prstGeom prst="rect">
            <a:avLst/>
          </a:prstGeom>
          <a:solidFill>
            <a:srgbClr val="B29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52" y="1237343"/>
            <a:ext cx="4717144" cy="4383314"/>
          </a:xfrm>
          <a:prstGeom prst="rect">
            <a:avLst/>
          </a:prstGeom>
        </p:spPr>
      </p:pic>
      <p:sp>
        <p:nvSpPr>
          <p:cNvPr id="7" name="矩形 57"/>
          <p:cNvSpPr>
            <a:spLocks noChangeArrowheads="1"/>
          </p:cNvSpPr>
          <p:nvPr/>
        </p:nvSpPr>
        <p:spPr bwMode="auto">
          <a:xfrm>
            <a:off x="6613809" y="1380067"/>
            <a:ext cx="36471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长沙口味虾</a:t>
            </a:r>
            <a:endParaRPr lang="zh-CN" altLang="en-US" sz="5400"/>
          </a:p>
        </p:txBody>
      </p:sp>
      <p:sp>
        <p:nvSpPr>
          <p:cNvPr id="8" name="文本框 7"/>
          <p:cNvSpPr txBox="1"/>
          <p:nvPr/>
        </p:nvSpPr>
        <p:spPr>
          <a:xfrm>
            <a:off x="9983962" y="1597622"/>
            <a:ext cx="553998" cy="8924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湖南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6613809" y="2303397"/>
            <a:ext cx="3924151" cy="0"/>
          </a:xfrm>
          <a:prstGeom prst="line">
            <a:avLst/>
          </a:prstGeom>
          <a:ln w="28575">
            <a:solidFill>
              <a:srgbClr val="9C7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579305" y="2312412"/>
            <a:ext cx="4190029" cy="3065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楚人好吃，天下闻名，只有真正好吃的在湖南才会被冠上口味二字。而一道菜如果被冠上口味二字，毫无疑问的会风靡湖南，风靡全国。长沙口味虾又叫麻辣小龙虾、香辣小龙虾等，是湖南省著名的汉族小吃，以小龙虾制成，口味辣鲜香，色泽红亮，质地滑嫩，滋味香辣</a:t>
            </a:r>
            <a:r>
              <a:rPr lang="en-US" altLang="zh-CN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20</a:t>
            </a:r>
            <a:r>
              <a:rPr lang="zh-CN" altLang="en-US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世纪末开始传遍全国，成为人们夏夜街边啤酒摊的经典小吃</a:t>
            </a:r>
            <a:r>
              <a:rPr lang="en-US" altLang="zh-CN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.</a:t>
            </a:r>
            <a:endParaRPr lang="zh-CN" altLang="en-US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881" y="4854963"/>
            <a:ext cx="672388" cy="82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4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0"/>
    </mc:Choice>
    <mc:Fallback xmlns="">
      <p:transition spd="slow" advTm="6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762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2286</Words>
  <Application>Microsoft Office PowerPoint</Application>
  <PresentationFormat>宽屏</PresentationFormat>
  <Paragraphs>91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Proxima Nova</vt:lpstr>
      <vt:lpstr>Proxima Nova Semibold</vt:lpstr>
      <vt:lpstr>汉仪歪歪体简</vt:lpstr>
      <vt:lpstr>叶根友圆趣卡通体</vt:lpstr>
      <vt:lpstr>Arial</vt:lpstr>
      <vt:lpstr>Calibri</vt:lpstr>
      <vt:lpstr>Calibri Light</vt:lpstr>
      <vt:lpstr>Office 主题</vt:lpstr>
      <vt:lpstr>Slidesgo Final Pages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GreatPPT</dc:creator>
  <cp:keywords>https://www.greatppt.com</cp:keywords>
  <dc:description/>
  <cp:lastModifiedBy>刘 龙</cp:lastModifiedBy>
  <cp:revision>92</cp:revision>
  <dcterms:created xsi:type="dcterms:W3CDTF">2016-05-22T06:29:56Z</dcterms:created>
  <dcterms:modified xsi:type="dcterms:W3CDTF">2021-01-07T13:17:26Z</dcterms:modified>
  <cp:contentStatus>版本初始化</cp:contentStatus>
  <cp:version>1.0.0</cp:version>
</cp:coreProperties>
</file>