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5" r:id="rId3"/>
    <p:sldId id="259" r:id="rId4"/>
    <p:sldId id="280" r:id="rId5"/>
    <p:sldId id="286" r:id="rId6"/>
    <p:sldId id="262" r:id="rId7"/>
    <p:sldId id="263" r:id="rId8"/>
    <p:sldId id="296" r:id="rId9"/>
    <p:sldId id="287" r:id="rId10"/>
    <p:sldId id="266" r:id="rId11"/>
    <p:sldId id="267" r:id="rId12"/>
    <p:sldId id="294" r:id="rId13"/>
    <p:sldId id="269" r:id="rId14"/>
    <p:sldId id="270" r:id="rId15"/>
    <p:sldId id="272" r:id="rId16"/>
    <p:sldId id="273" r:id="rId17"/>
    <p:sldId id="274" r:id="rId18"/>
    <p:sldId id="275" r:id="rId19"/>
    <p:sldId id="300" r:id="rId20"/>
    <p:sldId id="278" r:id="rId21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A4B"/>
    <a:srgbClr val="F77237"/>
    <a:srgbClr val="010020"/>
    <a:srgbClr val="6B152E"/>
    <a:srgbClr val="1E135D"/>
    <a:srgbClr val="FFFBE4"/>
    <a:srgbClr val="FEE0B6"/>
    <a:srgbClr val="FECFB7"/>
    <a:srgbClr val="030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86483" autoAdjust="0"/>
  </p:normalViewPr>
  <p:slideViewPr>
    <p:cSldViewPr snapToGrid="0" showGuides="1">
      <p:cViewPr varScale="1">
        <p:scale>
          <a:sx n="67" d="100"/>
          <a:sy n="67" d="100"/>
        </p:scale>
        <p:origin x="644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" y="0"/>
            <a:ext cx="121895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4895850" y="1500804"/>
            <a:ext cx="6623050" cy="2123658"/>
          </a:xfrm>
        </p:spPr>
        <p:txBody>
          <a:bodyPr anchor="b">
            <a:normAutofit/>
          </a:bodyPr>
          <a:lstStyle>
            <a:lvl1pPr algn="l">
              <a:defRPr sz="6600" b="1" i="0">
                <a:ln>
                  <a:noFill/>
                </a:ln>
                <a:solidFill>
                  <a:schemeClr val="tx1">
                    <a:alpha val="100000"/>
                  </a:schemeClr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035550" y="3959368"/>
            <a:ext cx="3651395" cy="586538"/>
          </a:xfrm>
          <a:prstGeom prst="roundRect">
            <a:avLst>
              <a:gd name="adj" fmla="val 50000"/>
            </a:avLst>
          </a:prstGeom>
          <a:gradFill>
            <a:gsLst>
              <a:gs pos="64000">
                <a:schemeClr val="accent2"/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indent="0" algn="ctr">
              <a:buNone/>
              <a:defRPr sz="2400" b="0" i="0">
                <a:ln>
                  <a:noFill/>
                </a:ln>
                <a:solidFill>
                  <a:schemeClr val="tx1">
                    <a:alpha val="100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8270875" y="6026150"/>
            <a:ext cx="3248025" cy="285750"/>
          </a:xfrm>
        </p:spPr>
        <p:txBody>
          <a:bodyPr vert="horz" rtlCol="0" anchor="ctr"/>
          <a:lstStyle>
            <a:lvl1pPr marL="0" indent="0" algn="r">
              <a:lnSpc>
                <a:spcPct val="100000"/>
              </a:lnSpc>
              <a:buNone/>
              <a:defRPr lang="zh-CN" altLang="en-US" sz="1200" b="0" i="0" smtClean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4" hasCustomPrompt="1"/>
          </p:nvPr>
        </p:nvSpPr>
        <p:spPr>
          <a:xfrm>
            <a:off x="666750" y="6026150"/>
            <a:ext cx="3343277" cy="285750"/>
          </a:xfrm>
        </p:spPr>
        <p:txBody>
          <a:bodyPr vert="horz" rtlCol="0" anchor="ctr"/>
          <a:lstStyle>
            <a:lvl1pPr marL="0" indent="0" algn="l">
              <a:lnSpc>
                <a:spcPct val="100000"/>
              </a:lnSpc>
              <a:buNone/>
              <a:defRPr lang="zh-CN" altLang="en-US" sz="1200" b="0" i="0" smtClean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www.officeplus.cn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660400" y="0"/>
            <a:ext cx="10858500" cy="10287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60400" y="1092200"/>
            <a:ext cx="10858500" cy="504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3B38-FCD2-4D0A-90BC-740ACC77290F}" type="datetime1">
              <a:rPr lang="zh-CN" altLang="en-US" smtClean="0"/>
              <a:t>2023/8/23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f-ZA" altLang="zh-CN"/>
              <a:t>OfficePLUS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660400" y="1500188"/>
            <a:ext cx="2836800" cy="914400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r">
              <a:lnSpc>
                <a:spcPct val="100000"/>
              </a:lnSpc>
              <a:defRPr sz="2800"/>
            </a:lvl1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11" name="内容占位符 10"/>
          <p:cNvSpPr>
            <a:spLocks noGrp="1"/>
          </p:cNvSpPr>
          <p:nvPr>
            <p:ph sz="quarter" idx="1" hasCustomPrompt="1"/>
          </p:nvPr>
        </p:nvSpPr>
        <p:spPr>
          <a:xfrm>
            <a:off x="3746500" y="1500187"/>
            <a:ext cx="7772400" cy="463320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457200" indent="-457200">
              <a:lnSpc>
                <a:spcPct val="130000"/>
              </a:lnSpc>
              <a:buFont typeface="+mj-lt"/>
              <a:buAutoNum type="arabicPeriod"/>
              <a:defRPr sz="2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A813-B2FD-42E1-9222-83B574E99074}" type="datetime1">
              <a:rPr lang="zh-CN" altLang="en-US" smtClean="0"/>
              <a:t>2023/8/23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f-ZA" altLang="zh-CN"/>
              <a:t>OfficePLUS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  <a:pPr/>
              <a:t>‹#›</a:t>
            </a:fld>
            <a:endParaRPr lang="en-US" altLang="zh-CN"/>
          </a:p>
        </p:txBody>
      </p:sp>
      <p:grpSp>
        <p:nvGrpSpPr>
          <p:cNvPr id="9" name="组合 8"/>
          <p:cNvGrpSpPr/>
          <p:nvPr/>
        </p:nvGrpSpPr>
        <p:grpSpPr>
          <a:xfrm>
            <a:off x="2626456" y="1500188"/>
            <a:ext cx="994563" cy="4634686"/>
            <a:chOff x="2626456" y="1500188"/>
            <a:chExt cx="994563" cy="4634686"/>
          </a:xfrm>
        </p:grpSpPr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0" y="0"/>
            <a:ext cx="121895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239579" y="2571750"/>
            <a:ext cx="6231321" cy="857250"/>
          </a:xfrm>
        </p:spPr>
        <p:txBody>
          <a:bodyPr anchor="b"/>
          <a:lstStyle>
            <a:lvl1pPr algn="l">
              <a:defRPr sz="3600" b="1" i="0">
                <a:ln>
                  <a:noFill/>
                </a:ln>
                <a:solidFill>
                  <a:schemeClr val="tx1">
                    <a:alpha val="100000"/>
                  </a:schemeClr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2239579" y="3429000"/>
            <a:ext cx="6231321" cy="952500"/>
          </a:xfrm>
        </p:spPr>
        <p:txBody>
          <a:bodyPr anchor="t"/>
          <a:lstStyle>
            <a:lvl1pPr marL="0" indent="0" algn="l">
              <a:buNone/>
              <a:defRPr sz="1600" b="0" i="0">
                <a:ln>
                  <a:noFill/>
                </a:ln>
                <a:solidFill>
                  <a:schemeClr val="tx1">
                    <a:alpha val="100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矩形: 圆顶角 12"/>
          <p:cNvSpPr/>
          <p:nvPr/>
        </p:nvSpPr>
        <p:spPr>
          <a:xfrm flipV="1">
            <a:off x="2133600" y="0"/>
            <a:ext cx="1600200" cy="21732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-12367"/>
            <a:ext cx="12192000" cy="6870367"/>
          </a:xfrm>
          <a:prstGeom prst="rect">
            <a:avLst/>
          </a:prstGeom>
          <a:solidFill>
            <a:srgbClr val="121A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660400" y="386692"/>
            <a:ext cx="10864850" cy="743608"/>
            <a:chOff x="660400" y="316708"/>
            <a:chExt cx="11887379" cy="813592"/>
          </a:xfrm>
        </p:grpSpPr>
        <p:sp>
          <p:nvSpPr>
            <p:cNvPr id="7" name="任意多边形: 形状 6"/>
            <p:cNvSpPr>
              <a:spLocks/>
            </p:cNvSpPr>
            <p:nvPr/>
          </p:nvSpPr>
          <p:spPr bwMode="auto">
            <a:xfrm>
              <a:off x="660400" y="316708"/>
              <a:ext cx="7910115" cy="715961"/>
            </a:xfrm>
            <a:custGeom>
              <a:avLst/>
              <a:gdLst>
                <a:gd name="T0" fmla="*/ 2950 w 3185"/>
                <a:gd name="T1" fmla="*/ 100 h 286"/>
                <a:gd name="T2" fmla="*/ 2753 w 3185"/>
                <a:gd name="T3" fmla="*/ 0 h 286"/>
                <a:gd name="T4" fmla="*/ 2634 w 3185"/>
                <a:gd name="T5" fmla="*/ 0 h 286"/>
                <a:gd name="T6" fmla="*/ 89 w 3185"/>
                <a:gd name="T7" fmla="*/ 0 h 286"/>
                <a:gd name="T8" fmla="*/ 0 w 3185"/>
                <a:gd name="T9" fmla="*/ 89 h 286"/>
                <a:gd name="T10" fmla="*/ 0 w 3185"/>
                <a:gd name="T11" fmla="*/ 286 h 286"/>
                <a:gd name="T12" fmla="*/ 2634 w 3185"/>
                <a:gd name="T13" fmla="*/ 286 h 286"/>
                <a:gd name="T14" fmla="*/ 3185 w 3185"/>
                <a:gd name="T15" fmla="*/ 286 h 286"/>
                <a:gd name="T16" fmla="*/ 2950 w 3185"/>
                <a:gd name="T17" fmla="*/ 10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85" h="286">
                  <a:moveTo>
                    <a:pt x="2950" y="100"/>
                  </a:moveTo>
                  <a:cubicBezTo>
                    <a:pt x="2874" y="13"/>
                    <a:pt x="2816" y="0"/>
                    <a:pt x="2753" y="0"/>
                  </a:cubicBezTo>
                  <a:cubicBezTo>
                    <a:pt x="2689" y="0"/>
                    <a:pt x="2634" y="0"/>
                    <a:pt x="2634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2634" y="286"/>
                    <a:pt x="2634" y="286"/>
                    <a:pt x="2634" y="286"/>
                  </a:cubicBezTo>
                  <a:cubicBezTo>
                    <a:pt x="3185" y="286"/>
                    <a:pt x="3185" y="286"/>
                    <a:pt x="3185" y="286"/>
                  </a:cubicBezTo>
                  <a:cubicBezTo>
                    <a:pt x="3085" y="260"/>
                    <a:pt x="3025" y="186"/>
                    <a:pt x="2950" y="10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alpha val="10000"/>
                  </a:schemeClr>
                </a:gs>
              </a:gsLst>
              <a:lin ang="27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cxnSp>
          <p:nvCxnSpPr>
            <p:cNvPr id="8" name="直接连接符 7"/>
            <p:cNvCxnSpPr>
              <a:cxnSpLocks/>
            </p:cNvCxnSpPr>
            <p:nvPr/>
          </p:nvCxnSpPr>
          <p:spPr>
            <a:xfrm>
              <a:off x="660400" y="1130300"/>
              <a:ext cx="11887379" cy="0"/>
            </a:xfrm>
            <a:prstGeom prst="line">
              <a:avLst/>
            </a:prstGeom>
            <a:ln w="12700">
              <a:solidFill>
                <a:schemeClr val="accent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660399" y="0"/>
            <a:ext cx="10858500" cy="10287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3B38-FCD2-4D0A-90BC-740ACC77290F}" type="datetime1">
              <a:rPr lang="zh-CN" altLang="en-US" smtClean="0"/>
              <a:t>2023/8/23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f-ZA" altLang="zh-CN"/>
              <a:t>OfficePLUS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0" y="0"/>
            <a:ext cx="121895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070100" y="2219464"/>
            <a:ext cx="5334000" cy="1323439"/>
          </a:xfrm>
        </p:spPr>
        <p:txBody>
          <a:bodyPr anchor="b">
            <a:spAutoFit/>
          </a:bodyPr>
          <a:lstStyle>
            <a:lvl1pPr algn="l">
              <a:defRPr sz="8000" b="1" i="0">
                <a:ln>
                  <a:noFill/>
                </a:ln>
                <a:solidFill>
                  <a:schemeClr val="tx1">
                    <a:alpha val="100000"/>
                  </a:schemeClr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7810500" y="6005126"/>
            <a:ext cx="3619500" cy="276999"/>
          </a:xfrm>
        </p:spPr>
        <p:txBody>
          <a:bodyPr vert="horz" rtlCol="0" anchor="ctr">
            <a:spAutoFit/>
          </a:bodyPr>
          <a:lstStyle>
            <a:lvl1pPr marL="0" indent="0" algn="r">
              <a:lnSpc>
                <a:spcPct val="100000"/>
              </a:lnSpc>
              <a:buNone/>
              <a:defRPr lang="zh-CN" altLang="en-US" sz="1200" b="0" i="0" smtClean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 hasCustomPrompt="1"/>
          </p:nvPr>
        </p:nvSpPr>
        <p:spPr>
          <a:xfrm>
            <a:off x="666750" y="6005126"/>
            <a:ext cx="3619500" cy="276999"/>
          </a:xfrm>
        </p:spPr>
        <p:txBody>
          <a:bodyPr vert="horz" rtlCol="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1200" b="0" i="0" smtClean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www.officeplus.cn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/>
              <a:t>Click to add 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8050" y="640969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0399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861300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1146-E542-4D4E-B8E9-6919A11DD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895850" y="1500804"/>
            <a:ext cx="6623050" cy="2123658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Chinese Valentine's Day</a:t>
            </a:r>
            <a:br>
              <a:rPr lang="zh-CN" altLang="en-US" dirty="0"/>
            </a:br>
            <a:r>
              <a:rPr lang="en-US" altLang="zh-CN" dirty="0" err="1">
                <a:solidFill>
                  <a:schemeClr val="accent2"/>
                </a:solidFill>
              </a:rPr>
              <a:t>Qixi</a:t>
            </a:r>
            <a:r>
              <a:rPr lang="en-US" altLang="zh-CN" dirty="0">
                <a:solidFill>
                  <a:schemeClr val="accent2"/>
                </a:solidFill>
              </a:rPr>
              <a:t> Festival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035550" y="3959368"/>
            <a:ext cx="3651395" cy="586538"/>
          </a:xfrm>
        </p:spPr>
        <p:txBody>
          <a:bodyPr>
            <a:normAutofit fontScale="85000" lnSpcReduction="10000"/>
          </a:bodyPr>
          <a:lstStyle/>
          <a:p>
            <a:r>
              <a:rPr lang="zh-CN" altLang="en-US" dirty="0"/>
              <a:t>七夕节的起源和传说</a:t>
            </a:r>
            <a:endParaRPr lang="en-US" alt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8270875" y="5848350"/>
            <a:ext cx="3248025" cy="285750"/>
          </a:xfrm>
        </p:spPr>
        <p:txBody>
          <a:bodyPr/>
          <a:lstStyle/>
          <a:p>
            <a:pPr lvl="0"/>
            <a:r>
              <a:rPr lang="en-US" altLang="zh-CN"/>
              <a:t>Presenter name</a:t>
            </a:r>
            <a:endParaRPr lang="en-US" altLang="zh-CN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4"/>
          </p:nvPr>
        </p:nvSpPr>
        <p:spPr>
          <a:xfrm>
            <a:off x="666750" y="5848350"/>
            <a:ext cx="3343277" cy="285750"/>
          </a:xfrm>
        </p:spPr>
        <p:txBody>
          <a:bodyPr/>
          <a:lstStyle/>
          <a:p>
            <a:pPr lvl="0"/>
            <a:r>
              <a:rPr lang="en-US" altLang="zh-CN"/>
              <a:t>www.greatppt.com</a:t>
            </a:r>
            <a:endParaRPr lang="en-US" altLang="zh-C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9723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9579" y="2571750"/>
            <a:ext cx="6231321" cy="857250"/>
          </a:xfrm>
        </p:spPr>
        <p:txBody>
          <a:bodyPr/>
          <a:lstStyle/>
          <a:p>
            <a:r>
              <a:rPr lang="en-US" altLang="zh-CN" dirty="0"/>
              <a:t>03.</a:t>
            </a:r>
            <a:r>
              <a:rPr lang="zh-CN" altLang="en-US" dirty="0"/>
              <a:t>七夕节的诗词和故事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39579" y="3429000"/>
            <a:ext cx="6231321" cy="952500"/>
          </a:xfrm>
        </p:spPr>
        <p:txBody>
          <a:bodyPr/>
          <a:lstStyle/>
          <a:p>
            <a:r>
              <a:rPr lang="zh-CN" altLang="en-US"/>
              <a:t>介绍七夕节的经典诗词和相关故事，让听众了解七夕节的文化内涵和历史渊源。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4571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/>
              <a:t>七夕节的诗词</a:t>
            </a:r>
            <a:endParaRPr lang="en-US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FCBFAAC3-CD5B-93C2-BBEC-846116D46464}"/>
              </a:ext>
            </a:extLst>
          </p:cNvPr>
          <p:cNvGrpSpPr/>
          <p:nvPr/>
        </p:nvGrpSpPr>
        <p:grpSpPr>
          <a:xfrm>
            <a:off x="660399" y="2353194"/>
            <a:ext cx="10858500" cy="3190224"/>
            <a:chOff x="660399" y="2353194"/>
            <a:chExt cx="10858500" cy="3190224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48B947B3-036C-0FC6-4031-542803A497EB}"/>
                </a:ext>
              </a:extLst>
            </p:cNvPr>
            <p:cNvSpPr/>
            <p:nvPr/>
          </p:nvSpPr>
          <p:spPr>
            <a:xfrm>
              <a:off x="4494537" y="2353194"/>
              <a:ext cx="3190224" cy="3190224"/>
            </a:xfrm>
            <a:prstGeom prst="ellipse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38100">
              <a:noFill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/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86A5C318-08E8-E13E-4E57-62EEA0300EAC}"/>
                </a:ext>
              </a:extLst>
            </p:cNvPr>
            <p:cNvGrpSpPr/>
            <p:nvPr/>
          </p:nvGrpSpPr>
          <p:grpSpPr>
            <a:xfrm>
              <a:off x="660399" y="3180731"/>
              <a:ext cx="4041990" cy="1517046"/>
              <a:chOff x="660399" y="3180731"/>
              <a:chExt cx="4041990" cy="1517046"/>
            </a:xfrm>
          </p:grpSpPr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72CF7B91-521A-7F88-C6A4-8CCF7F7CA70F}"/>
                  </a:ext>
                </a:extLst>
              </p:cNvPr>
              <p:cNvGrpSpPr/>
              <p:nvPr/>
            </p:nvGrpSpPr>
            <p:grpSpPr>
              <a:xfrm>
                <a:off x="660399" y="3180731"/>
                <a:ext cx="3352801" cy="1517046"/>
                <a:chOff x="-5709749" y="3208333"/>
                <a:chExt cx="3352801" cy="1517046"/>
              </a:xfrm>
            </p:grpSpPr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C1453307-D0B6-CF62-E986-F7A8A93B8996}"/>
                    </a:ext>
                  </a:extLst>
                </p:cNvPr>
                <p:cNvSpPr txBox="1"/>
                <p:nvPr/>
              </p:nvSpPr>
              <p:spPr>
                <a:xfrm>
                  <a:off x="-5709748" y="3208333"/>
                  <a:ext cx="3352800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ctr" anchorCtr="0">
                  <a:spAutoFit/>
                </a:bodyPr>
                <a:lstStyle>
                  <a:defPPr>
                    <a:defRPr lang="zh-CN"/>
                  </a:defPPr>
                  <a:lvl1pPr>
                    <a:buSzPct val="25000"/>
                    <a:defRPr sz="1400" b="1"/>
                  </a:lvl1pPr>
                </a:lstStyle>
                <a:p>
                  <a:pPr algn="r"/>
                  <a:r>
                    <a:rPr lang="zh-CN" altLang="en-US" sz="2000" dirty="0"/>
                    <a:t>古诗词传承</a:t>
                  </a:r>
                  <a:endParaRPr lang="en-US" altLang="zh-CN" sz="2000" dirty="0"/>
                </a:p>
              </p:txBody>
            </p:sp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CC7515F7-25D7-202B-9B16-26BFC83FA223}"/>
                    </a:ext>
                  </a:extLst>
                </p:cNvPr>
                <p:cNvSpPr txBox="1"/>
                <p:nvPr/>
              </p:nvSpPr>
              <p:spPr>
                <a:xfrm>
                  <a:off x="-5709749" y="3696508"/>
                  <a:ext cx="3352801" cy="10288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t" anchorCtr="0">
                  <a:spAutoFit/>
                </a:bodyPr>
                <a:lstStyle/>
                <a:p>
                  <a:pPr marR="0" lvl="0" indent="0" algn="r" defTabSz="913765" fontAlgn="auto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lang="zh-CN" altLang="en-US" sz="1200" b="0" i="0" dirty="0">
                      <a:effectLst/>
                    </a:rPr>
                    <a:t>古代文学中有丰富诗词描写七夕，如</a:t>
                  </a:r>
                  <a:r>
                    <a:rPr lang="en-US" altLang="zh-CN" sz="1200" b="0" i="0" dirty="0">
                      <a:effectLst/>
                    </a:rPr>
                    <a:t>《</a:t>
                  </a:r>
                  <a:r>
                    <a:rPr lang="zh-CN" altLang="en-US" sz="1200" b="0" i="0" dirty="0">
                      <a:effectLst/>
                    </a:rPr>
                    <a:t>长恨歌</a:t>
                  </a:r>
                  <a:r>
                    <a:rPr lang="en-US" altLang="zh-CN" sz="1200" b="0" i="0" dirty="0">
                      <a:effectLst/>
                    </a:rPr>
                    <a:t>》</a:t>
                  </a:r>
                  <a:r>
                    <a:rPr lang="zh-CN" altLang="en-US" sz="1200" b="0" i="0" dirty="0">
                      <a:effectLst/>
                    </a:rPr>
                    <a:t>、</a:t>
                  </a:r>
                  <a:r>
                    <a:rPr lang="en-US" altLang="zh-CN" sz="1200" b="0" i="0" dirty="0">
                      <a:effectLst/>
                    </a:rPr>
                    <a:t>《</a:t>
                  </a:r>
                  <a:r>
                    <a:rPr lang="zh-CN" altLang="en-US" sz="1200" b="0" i="0" dirty="0">
                      <a:effectLst/>
                    </a:rPr>
                    <a:t>汉宫秋</a:t>
                  </a:r>
                  <a:r>
                    <a:rPr lang="en-US" altLang="zh-CN" sz="1200" b="0" i="0" dirty="0">
                      <a:effectLst/>
                    </a:rPr>
                    <a:t>》</a:t>
                  </a:r>
                  <a:r>
                    <a:rPr lang="zh-CN" altLang="en-US" sz="1200" b="0" i="0" dirty="0">
                      <a:effectLst/>
                    </a:rPr>
                    <a:t>等，承载文化内涵和历史意义。七夕节文化：浪漫节日，表达爱情和相思之情，具有美好寓意和情感价值。</a:t>
                  </a:r>
                  <a:endParaRPr lang="en-US" altLang="zh-CN" sz="1200" dirty="0"/>
                </a:p>
              </p:txBody>
            </p:sp>
          </p:grpSp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FD2C989D-9CAA-9456-95F4-2CC306763977}"/>
                  </a:ext>
                </a:extLst>
              </p:cNvPr>
              <p:cNvSpPr/>
              <p:nvPr/>
            </p:nvSpPr>
            <p:spPr>
              <a:xfrm>
                <a:off x="4118189" y="3580841"/>
                <a:ext cx="584200" cy="584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/>
                  <a:t>01</a:t>
                </a:r>
                <a:endParaRPr lang="zh-CN" altLang="en-US" sz="1600" dirty="0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FBAD7A3B-CBF2-CF57-6154-781D974A1B2D}"/>
                </a:ext>
              </a:extLst>
            </p:cNvPr>
            <p:cNvGrpSpPr/>
            <p:nvPr/>
          </p:nvGrpSpPr>
          <p:grpSpPr>
            <a:xfrm>
              <a:off x="7581898" y="3180731"/>
              <a:ext cx="3937001" cy="1289319"/>
              <a:chOff x="7581898" y="3180731"/>
              <a:chExt cx="3937001" cy="1289319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E987ADB1-04BD-E0A1-B24B-6E29C79B42A5}"/>
                  </a:ext>
                </a:extLst>
              </p:cNvPr>
              <p:cNvGrpSpPr/>
              <p:nvPr/>
            </p:nvGrpSpPr>
            <p:grpSpPr>
              <a:xfrm>
                <a:off x="8364422" y="3180731"/>
                <a:ext cx="3154477" cy="1289319"/>
                <a:chOff x="1994274" y="2007086"/>
                <a:chExt cx="3154477" cy="1289319"/>
              </a:xfrm>
            </p:grpSpPr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60C4BC29-7CFF-E77A-3DD6-A48868FA6C6E}"/>
                    </a:ext>
                  </a:extLst>
                </p:cNvPr>
                <p:cNvSpPr txBox="1"/>
                <p:nvPr/>
              </p:nvSpPr>
              <p:spPr>
                <a:xfrm>
                  <a:off x="1994275" y="2007086"/>
                  <a:ext cx="3154476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ctr" anchorCtr="0">
                  <a:spAutoFit/>
                </a:bodyPr>
                <a:lstStyle>
                  <a:defPPr>
                    <a:defRPr lang="zh-CN"/>
                  </a:defPPr>
                  <a:lvl1pPr>
                    <a:buSzPct val="25000"/>
                    <a:defRPr sz="1400" b="1"/>
                  </a:lvl1pPr>
                </a:lstStyle>
                <a:p>
                  <a:r>
                    <a:rPr lang="zh-CN" altLang="en-US" sz="2000" dirty="0"/>
                    <a:t>当代文学</a:t>
                  </a:r>
                  <a:endParaRPr lang="en-US" altLang="zh-CN" sz="2000" dirty="0"/>
                </a:p>
              </p:txBody>
            </p:sp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5DD34073-A2CE-C9C0-935A-4D09AC6C73CA}"/>
                    </a:ext>
                  </a:extLst>
                </p:cNvPr>
                <p:cNvSpPr txBox="1"/>
                <p:nvPr/>
              </p:nvSpPr>
              <p:spPr>
                <a:xfrm>
                  <a:off x="1994274" y="2507599"/>
                  <a:ext cx="3154477" cy="7888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t" anchorCtr="0">
                  <a:spAutoFit/>
                </a:bodyPr>
                <a:lstStyle/>
                <a:p>
                  <a:pPr marR="0" lvl="0" indent="0" defTabSz="913765" fontAlgn="auto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lang="zh-CN" altLang="en-US" sz="1200" b="0" i="0" dirty="0">
                      <a:effectLst/>
                    </a:rPr>
                    <a:t>以七夕节为题材的作品如</a:t>
                  </a:r>
                  <a:r>
                    <a:rPr lang="en-US" altLang="zh-CN" sz="1200" b="0" i="0" dirty="0">
                      <a:effectLst/>
                    </a:rPr>
                    <a:t>《</a:t>
                  </a:r>
                  <a:r>
                    <a:rPr lang="zh-CN" altLang="en-US" sz="1200" b="0" i="0" dirty="0">
                      <a:effectLst/>
                    </a:rPr>
                    <a:t>七夕</a:t>
                  </a:r>
                  <a:r>
                    <a:rPr lang="en-US" altLang="zh-CN" sz="1200" b="0" i="0" dirty="0">
                      <a:effectLst/>
                    </a:rPr>
                    <a:t>》</a:t>
                  </a:r>
                  <a:r>
                    <a:rPr lang="zh-CN" altLang="en-US" sz="1200" b="0" i="0" dirty="0">
                      <a:effectLst/>
                    </a:rPr>
                    <a:t>、</a:t>
                  </a:r>
                  <a:r>
                    <a:rPr lang="en-US" altLang="zh-CN" sz="1200" b="0" i="0" dirty="0">
                      <a:effectLst/>
                    </a:rPr>
                    <a:t>《</a:t>
                  </a:r>
                  <a:r>
                    <a:rPr lang="zh-CN" altLang="en-US" sz="1200" b="0" i="0" dirty="0">
                      <a:effectLst/>
                    </a:rPr>
                    <a:t>七夕情缘</a:t>
                  </a:r>
                  <a:r>
                    <a:rPr lang="en-US" altLang="zh-CN" sz="1200" b="0" i="0" dirty="0">
                      <a:effectLst/>
                    </a:rPr>
                    <a:t>》</a:t>
                  </a:r>
                  <a:r>
                    <a:rPr lang="zh-CN" altLang="en-US" sz="1200" b="0" i="0" dirty="0">
                      <a:effectLst/>
                    </a:rPr>
                    <a:t>等，传承文化，表达当代人对七夕节的情感和理解。</a:t>
                  </a:r>
                  <a:endParaRPr lang="en-US" sz="1200" dirty="0"/>
                </a:p>
              </p:txBody>
            </p:sp>
          </p:grp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33FF696C-A0A4-AD64-C143-5F4AB4E6F8C6}"/>
                  </a:ext>
                </a:extLst>
              </p:cNvPr>
              <p:cNvSpPr/>
              <p:nvPr/>
            </p:nvSpPr>
            <p:spPr>
              <a:xfrm>
                <a:off x="7581898" y="3580841"/>
                <a:ext cx="584200" cy="5842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/>
                  <a:t>02</a:t>
                </a:r>
                <a:endParaRPr lang="zh-CN" altLang="en-US" sz="1600" dirty="0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22595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标题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/>
              <a:t>七夕节的故事</a:t>
            </a:r>
            <a:endParaRPr 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7D87A9BA-D4CB-F7EE-7CE0-2084BF941E55}"/>
              </a:ext>
            </a:extLst>
          </p:cNvPr>
          <p:cNvGrpSpPr/>
          <p:nvPr/>
        </p:nvGrpSpPr>
        <p:grpSpPr>
          <a:xfrm>
            <a:off x="2056194" y="1506911"/>
            <a:ext cx="7468806" cy="4589089"/>
            <a:chOff x="2056194" y="1506911"/>
            <a:chExt cx="7468806" cy="4589089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48F26F02-3C63-96B0-3D03-B0B423C62F04}"/>
                </a:ext>
              </a:extLst>
            </p:cNvPr>
            <p:cNvGrpSpPr/>
            <p:nvPr/>
          </p:nvGrpSpPr>
          <p:grpSpPr>
            <a:xfrm>
              <a:off x="7267634" y="2716777"/>
              <a:ext cx="2006312" cy="3135261"/>
              <a:chOff x="7267634" y="2716777"/>
              <a:chExt cx="2006312" cy="3135261"/>
            </a:xfrm>
          </p:grpSpPr>
          <p:sp>
            <p:nvSpPr>
              <p:cNvPr id="21" name="矩形: 圆角 20">
                <a:extLst>
                  <a:ext uri="{FF2B5EF4-FFF2-40B4-BE49-F238E27FC236}">
                    <a16:creationId xmlns:a16="http://schemas.microsoft.com/office/drawing/2014/main" id="{BD2CFBBA-BC2C-4030-9D47-BABD362F702A}"/>
                  </a:ext>
                </a:extLst>
              </p:cNvPr>
              <p:cNvSpPr/>
              <p:nvPr/>
            </p:nvSpPr>
            <p:spPr>
              <a:xfrm rot="2700000">
                <a:off x="7267634" y="2716777"/>
                <a:ext cx="1929455" cy="1929455"/>
              </a:xfrm>
              <a:prstGeom prst="roundRect">
                <a:avLst>
                  <a:gd name="adj" fmla="val 6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3BE86CCE-FC3A-4DBC-BF61-6707C85E6987}"/>
                  </a:ext>
                </a:extLst>
              </p:cNvPr>
              <p:cNvSpPr txBox="1"/>
              <p:nvPr/>
            </p:nvSpPr>
            <p:spPr>
              <a:xfrm>
                <a:off x="7313578" y="5283503"/>
                <a:ext cx="1769658" cy="568535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1500"/>
                  </a:lnSpc>
                  <a:defRPr sz="1200"/>
                </a:lvl1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200"/>
                  <a:t>牛郎和织女终于得以厮守在一起</a:t>
                </a:r>
                <a:endParaRPr lang="en-US" altLang="zh-CN" sz="1200" dirty="0"/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AEA88E89-FC85-43F1-A938-39EE38656B0B}"/>
                  </a:ext>
                </a:extLst>
              </p:cNvPr>
              <p:cNvSpPr txBox="1"/>
              <p:nvPr/>
            </p:nvSpPr>
            <p:spPr>
              <a:xfrm>
                <a:off x="7441949" y="3139761"/>
                <a:ext cx="1580824" cy="643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3200" b="1" dirty="0">
                    <a:solidFill>
                      <a:srgbClr val="FFFFFF"/>
                    </a:solidFill>
                  </a:rPr>
                  <a:t>03</a:t>
                </a: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E368EC3E-594F-4636-B9CA-BA477E0125B3}"/>
                  </a:ext>
                </a:extLst>
              </p:cNvPr>
              <p:cNvSpPr txBox="1"/>
              <p:nvPr/>
            </p:nvSpPr>
            <p:spPr>
              <a:xfrm>
                <a:off x="7347532" y="3743776"/>
                <a:ext cx="1926414" cy="338835"/>
              </a:xfrm>
              <a:prstGeom prst="rect">
                <a:avLst/>
              </a:prstGeom>
              <a:noFill/>
            </p:spPr>
            <p:txBody>
              <a:bodyPr wrap="square" rtlCol="0" anchor="b">
                <a:noAutofit/>
              </a:bodyPr>
              <a:lstStyle>
                <a:defPPr>
                  <a:defRPr lang="zh-CN"/>
                </a:defPPr>
                <a:lvl1pPr>
                  <a:defRPr sz="1400" b="1">
                    <a:solidFill>
                      <a:srgbClr val="FFFFFF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zh-CN" altLang="en-US" sz="2000"/>
                  <a:t>银河鹊桥相会</a:t>
                </a:r>
                <a:endParaRPr lang="en-US" altLang="zh-CN" sz="2000" dirty="0"/>
              </a:p>
            </p:txBody>
          </p: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43671DE6-07BF-074B-4267-3C7B0DF3E896}"/>
                </a:ext>
              </a:extLst>
            </p:cNvPr>
            <p:cNvGrpSpPr/>
            <p:nvPr/>
          </p:nvGrpSpPr>
          <p:grpSpPr>
            <a:xfrm>
              <a:off x="4861716" y="2716776"/>
              <a:ext cx="2006311" cy="3379224"/>
              <a:chOff x="4861716" y="2716776"/>
              <a:chExt cx="2006311" cy="3379224"/>
            </a:xfrm>
          </p:grpSpPr>
          <p:sp>
            <p:nvSpPr>
              <p:cNvPr id="20" name="矩形: 圆角 19">
                <a:extLst>
                  <a:ext uri="{FF2B5EF4-FFF2-40B4-BE49-F238E27FC236}">
                    <a16:creationId xmlns:a16="http://schemas.microsoft.com/office/drawing/2014/main" id="{D6D22907-31F7-4BD8-9710-00385B556448}"/>
                  </a:ext>
                </a:extLst>
              </p:cNvPr>
              <p:cNvSpPr/>
              <p:nvPr/>
            </p:nvSpPr>
            <p:spPr>
              <a:xfrm rot="2700000">
                <a:off x="4861716" y="2716776"/>
                <a:ext cx="1929455" cy="1929455"/>
              </a:xfrm>
              <a:prstGeom prst="roundRect">
                <a:avLst>
                  <a:gd name="adj" fmla="val 6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867CCEB-136A-41F0-ABEC-9D24359DEABB}"/>
                  </a:ext>
                </a:extLst>
              </p:cNvPr>
              <p:cNvSpPr txBox="1"/>
              <p:nvPr/>
            </p:nvSpPr>
            <p:spPr>
              <a:xfrm>
                <a:off x="4941615" y="5283503"/>
                <a:ext cx="1769658" cy="812497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1500"/>
                  </a:lnSpc>
                  <a:defRPr sz="1200"/>
                </a:lvl1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200"/>
                  <a:t>众多善良人帮助下，牛郎和织女终于在银河鹊桥相会</a:t>
                </a:r>
                <a:endParaRPr lang="en-US" altLang="zh-CN" sz="1200" dirty="0"/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EBD19458-1CDF-4477-99CA-B1DE9F9B2D12}"/>
                  </a:ext>
                </a:extLst>
              </p:cNvPr>
              <p:cNvSpPr txBox="1"/>
              <p:nvPr/>
            </p:nvSpPr>
            <p:spPr>
              <a:xfrm>
                <a:off x="5036030" y="3139761"/>
                <a:ext cx="1580824" cy="643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3200" b="1" dirty="0">
                    <a:solidFill>
                      <a:srgbClr val="FFFFFF"/>
                    </a:solidFill>
                  </a:rPr>
                  <a:t>02</a:t>
                </a: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5135874A-8164-4F2A-8C6D-86056B85CAB5}"/>
                  </a:ext>
                </a:extLst>
              </p:cNvPr>
              <p:cNvSpPr txBox="1"/>
              <p:nvPr/>
            </p:nvSpPr>
            <p:spPr>
              <a:xfrm>
                <a:off x="4941613" y="3743776"/>
                <a:ext cx="1926414" cy="338835"/>
              </a:xfrm>
              <a:prstGeom prst="rect">
                <a:avLst/>
              </a:prstGeom>
              <a:noFill/>
            </p:spPr>
            <p:txBody>
              <a:bodyPr wrap="square" rtlCol="0" anchor="b">
                <a:noAutofit/>
              </a:bodyPr>
              <a:lstStyle>
                <a:defPPr>
                  <a:defRPr lang="zh-CN"/>
                </a:defPPr>
                <a:lvl1pPr>
                  <a:defRPr sz="1400" b="1">
                    <a:solidFill>
                      <a:srgbClr val="FFFFFF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zh-CN" altLang="en-US" sz="2000" dirty="0"/>
                  <a:t>牛郎织女厮守</a:t>
                </a:r>
                <a:endParaRPr lang="en-US" altLang="zh-CN" sz="2000" dirty="0"/>
              </a:p>
            </p:txBody>
          </p:sp>
        </p:grp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A3D94038-BF35-47DA-96D9-509CD838E9A2}"/>
                </a:ext>
              </a:extLst>
            </p:cNvPr>
            <p:cNvSpPr txBox="1"/>
            <p:nvPr/>
          </p:nvSpPr>
          <p:spPr>
            <a:xfrm>
              <a:off x="2056194" y="1506911"/>
              <a:ext cx="7468806" cy="5082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solidFill>
                    <a:schemeClr val="tx1"/>
                  </a:solidFill>
                </a:rPr>
                <a:t>浪漫爱情传说</a:t>
              </a:r>
              <a:endParaRPr kumimoji="0" lang="en-US" altLang="zh-CN" sz="2400" b="1" i="0" u="none" strike="noStrike" kern="1200" cap="none" spc="0" normalizeH="0" baseline="0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DD542834-451E-AF01-CCDB-F1A7C1357222}"/>
                </a:ext>
              </a:extLst>
            </p:cNvPr>
            <p:cNvGrpSpPr/>
            <p:nvPr/>
          </p:nvGrpSpPr>
          <p:grpSpPr>
            <a:xfrm>
              <a:off x="2455798" y="2716775"/>
              <a:ext cx="2006312" cy="3135263"/>
              <a:chOff x="2455798" y="2716775"/>
              <a:chExt cx="2006312" cy="3135263"/>
            </a:xfrm>
          </p:grpSpPr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C82A26D7-F38E-4D07-A097-37DD01AD306F}"/>
                  </a:ext>
                </a:extLst>
              </p:cNvPr>
              <p:cNvSpPr/>
              <p:nvPr/>
            </p:nvSpPr>
            <p:spPr>
              <a:xfrm rot="2700000">
                <a:off x="2455798" y="2716775"/>
                <a:ext cx="1929455" cy="1929455"/>
              </a:xfrm>
              <a:prstGeom prst="roundRect">
                <a:avLst>
                  <a:gd name="adj" fmla="val 6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EF04E93-0C8E-459E-8E1A-10CB8FB5721E}"/>
                  </a:ext>
                </a:extLst>
              </p:cNvPr>
              <p:cNvSpPr txBox="1"/>
              <p:nvPr/>
            </p:nvSpPr>
            <p:spPr>
              <a:xfrm>
                <a:off x="2535696" y="5283503"/>
                <a:ext cx="1769658" cy="568535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1500"/>
                  </a:lnSpc>
                  <a:defRPr sz="1200"/>
                </a:lvl1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200" dirty="0"/>
                  <a:t>牛郎在河边遇到了在河中洗澡的织女</a:t>
                </a:r>
                <a:endParaRPr lang="en-US" altLang="zh-CN" sz="1200" dirty="0"/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BB37531-FF97-4E6F-8719-337EE78B6E48}"/>
                  </a:ext>
                </a:extLst>
              </p:cNvPr>
              <p:cNvSpPr txBox="1"/>
              <p:nvPr/>
            </p:nvSpPr>
            <p:spPr>
              <a:xfrm>
                <a:off x="2630113" y="3139761"/>
                <a:ext cx="1580824" cy="643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3200" b="1">
                    <a:solidFill>
                      <a:srgbClr val="FFFFFF"/>
                    </a:solidFill>
                  </a:rPr>
                  <a:t>01</a:t>
                </a:r>
                <a:endParaRPr lang="en-US" altLang="zh-CN" sz="32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128C011-9203-4D72-8A2E-1F170CBFFFC9}"/>
                  </a:ext>
                </a:extLst>
              </p:cNvPr>
              <p:cNvSpPr txBox="1"/>
              <p:nvPr/>
            </p:nvSpPr>
            <p:spPr>
              <a:xfrm>
                <a:off x="2535696" y="3743776"/>
                <a:ext cx="1926414" cy="338835"/>
              </a:xfrm>
              <a:prstGeom prst="rect">
                <a:avLst/>
              </a:prstGeom>
              <a:noFill/>
            </p:spPr>
            <p:txBody>
              <a:bodyPr wrap="square" rtlCol="0" anchor="b">
                <a:noAutofit/>
              </a:bodyPr>
              <a:lstStyle>
                <a:defPPr>
                  <a:defRPr lang="zh-CN"/>
                </a:defPPr>
                <a:lvl1pPr>
                  <a:defRPr sz="1400" b="1">
                    <a:solidFill>
                      <a:srgbClr val="FFFFFF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zh-CN" altLang="en-US" sz="2000" dirty="0"/>
                  <a:t>牛郎织女相遇</a:t>
                </a:r>
                <a:endParaRPr lang="en-US" altLang="zh-CN" sz="2000" dirty="0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02895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9579" y="2571750"/>
            <a:ext cx="6231321" cy="857250"/>
          </a:xfrm>
        </p:spPr>
        <p:txBody>
          <a:bodyPr/>
          <a:lstStyle/>
          <a:p>
            <a:r>
              <a:rPr lang="en-US" altLang="zh-CN" dirty="0"/>
              <a:t>04.</a:t>
            </a:r>
            <a:r>
              <a:rPr lang="zh-CN" altLang="en-US" dirty="0"/>
              <a:t>七夕节的寓意和价值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39579" y="3429000"/>
            <a:ext cx="6231321" cy="952500"/>
          </a:xfrm>
        </p:spPr>
        <p:txBody>
          <a:bodyPr/>
          <a:lstStyle/>
          <a:p>
            <a:r>
              <a:rPr lang="zh-CN" altLang="en-US"/>
              <a:t>探究七夕节的文化内涵与人生价值，感受爱情、亲情、友情在其中的重要地位。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5293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/>
              <a:t>七夕节的寓意</a:t>
            </a:r>
            <a:endParaRPr lang="en-US" dirty="0"/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9C059AB0-4ABE-1A5E-5B84-40A79110E49F}"/>
              </a:ext>
            </a:extLst>
          </p:cNvPr>
          <p:cNvGrpSpPr/>
          <p:nvPr/>
        </p:nvGrpSpPr>
        <p:grpSpPr>
          <a:xfrm>
            <a:off x="1397949" y="2115481"/>
            <a:ext cx="9784370" cy="3525398"/>
            <a:chOff x="1165720" y="1955824"/>
            <a:chExt cx="9784370" cy="3525398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9E870862-0FC8-59F2-5F17-265A2A49986F}"/>
                </a:ext>
              </a:extLst>
            </p:cNvPr>
            <p:cNvGrpSpPr/>
            <p:nvPr/>
          </p:nvGrpSpPr>
          <p:grpSpPr>
            <a:xfrm>
              <a:off x="1165720" y="1955824"/>
              <a:ext cx="2900589" cy="3525398"/>
              <a:chOff x="1380209" y="1866290"/>
              <a:chExt cx="2900589" cy="3525398"/>
            </a:xfrm>
          </p:grpSpPr>
          <p:sp>
            <p:nvSpPr>
              <p:cNvPr id="9" name="矩形: 圆角 8">
                <a:extLst>
                  <a:ext uri="{FF2B5EF4-FFF2-40B4-BE49-F238E27FC236}">
                    <a16:creationId xmlns:a16="http://schemas.microsoft.com/office/drawing/2014/main" id="{A3F82BA0-9233-D4E8-E18E-A2163BFCD45F}"/>
                  </a:ext>
                </a:extLst>
              </p:cNvPr>
              <p:cNvSpPr/>
              <p:nvPr/>
            </p:nvSpPr>
            <p:spPr>
              <a:xfrm>
                <a:off x="1380209" y="1866290"/>
                <a:ext cx="2900589" cy="3525398"/>
              </a:xfrm>
              <a:prstGeom prst="roundRect">
                <a:avLst>
                  <a:gd name="adj" fmla="val 3000"/>
                </a:avLst>
              </a:prstGeom>
              <a:solidFill>
                <a:schemeClr val="accent2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15A1F0D4-4A2D-AA41-945F-37013975ED1C}"/>
                  </a:ext>
                </a:extLst>
              </p:cNvPr>
              <p:cNvSpPr/>
              <p:nvPr/>
            </p:nvSpPr>
            <p:spPr>
              <a:xfrm>
                <a:off x="2223991" y="2158443"/>
                <a:ext cx="1213024" cy="1213024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CN" sz="2000" b="1" dirty="0"/>
                  <a:t>01</a:t>
                </a:r>
                <a:endParaRPr lang="zh-CN" altLang="en-US" sz="2000" b="1" dirty="0"/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F2DAC47-4DB7-C5E3-28DD-E183308D9F46}"/>
                  </a:ext>
                </a:extLst>
              </p:cNvPr>
              <p:cNvSpPr txBox="1"/>
              <p:nvPr/>
            </p:nvSpPr>
            <p:spPr>
              <a:xfrm>
                <a:off x="1650397" y="3548550"/>
                <a:ext cx="2360211" cy="400110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2000" b="1" i="0"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60000">
                          <a:schemeClr val="accent1"/>
                        </a:gs>
                      </a:gsLst>
                      <a:lin ang="2700000" scaled="0"/>
                    </a:gradFill>
                    <a:effectLst>
                      <a:outerShdw blurRad="76200" dist="50800" dir="5400000" algn="ctr" rotWithShape="0">
                        <a:schemeClr val="accent1">
                          <a:alpha val="20000"/>
                        </a:schemeClr>
                      </a:outerShdw>
                    </a:effectLst>
                  </a:defRPr>
                </a:lvl1pPr>
              </a:lstStyle>
              <a:p>
                <a:pPr algn="ctr">
                  <a:buSzPct val="25000"/>
                </a:pPr>
                <a:r>
                  <a:rPr lang="zh-CN" altLang="en-US" b="1" i="0" dirty="0">
                    <a:solidFill>
                      <a:schemeClr val="tx1"/>
                    </a:solidFill>
                    <a:effectLst/>
                  </a:rPr>
                  <a:t>七夕节的寓意</a:t>
                </a:r>
                <a:endParaRPr lang="en-US" altLang="zh-CN" sz="2400" dirty="0"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DDBC241-2539-4084-E8DE-A8FC6509B28F}"/>
                  </a:ext>
                </a:extLst>
              </p:cNvPr>
              <p:cNvSpPr txBox="1"/>
              <p:nvPr/>
            </p:nvSpPr>
            <p:spPr>
              <a:xfrm>
                <a:off x="1650398" y="4041893"/>
                <a:ext cx="2360211" cy="788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1500"/>
                  </a:lnSpc>
                  <a:defRPr sz="1200"/>
                </a:lvl1pPr>
              </a:lstStyle>
              <a:p>
                <a:pPr algn="ctr">
                  <a:lnSpc>
                    <a:spcPct val="130000"/>
                  </a:lnSpc>
                </a:pPr>
                <a:r>
                  <a:rPr lang="zh-CN" altLang="en-US" sz="1200" b="0" i="0" dirty="0">
                    <a:effectLst/>
                  </a:rPr>
                  <a:t>七夕节代表了爱情和美好的祝福，是中华传统文化中关于爱情的一个重要节日。</a:t>
                </a:r>
                <a:endParaRPr lang="en-US" altLang="zh-CN" sz="1200" dirty="0"/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1D5E10B8-16D3-A128-772F-07AA6420814C}"/>
                </a:ext>
              </a:extLst>
            </p:cNvPr>
            <p:cNvGrpSpPr/>
            <p:nvPr/>
          </p:nvGrpSpPr>
          <p:grpSpPr>
            <a:xfrm>
              <a:off x="4607610" y="1955824"/>
              <a:ext cx="2900589" cy="3525398"/>
              <a:chOff x="1380209" y="1866290"/>
              <a:chExt cx="2900589" cy="3525398"/>
            </a:xfrm>
          </p:grpSpPr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DB441683-2C73-5E0A-8A34-2A753950D68D}"/>
                  </a:ext>
                </a:extLst>
              </p:cNvPr>
              <p:cNvSpPr/>
              <p:nvPr/>
            </p:nvSpPr>
            <p:spPr>
              <a:xfrm>
                <a:off x="1380209" y="1866290"/>
                <a:ext cx="2900589" cy="3525398"/>
              </a:xfrm>
              <a:prstGeom prst="roundRect">
                <a:avLst>
                  <a:gd name="adj" fmla="val 3000"/>
                </a:avLst>
              </a:prstGeom>
              <a:solidFill>
                <a:schemeClr val="accent3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DFF69551-E179-8D30-6CC3-A46D299956C8}"/>
                  </a:ext>
                </a:extLst>
              </p:cNvPr>
              <p:cNvSpPr/>
              <p:nvPr/>
            </p:nvSpPr>
            <p:spPr>
              <a:xfrm>
                <a:off x="2223991" y="2158443"/>
                <a:ext cx="1213024" cy="1213024"/>
              </a:xfrm>
              <a:prstGeom prst="ellipse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CN" sz="2000" b="1" dirty="0"/>
                  <a:t>02</a:t>
                </a:r>
                <a:endParaRPr lang="zh-CN" altLang="en-US" sz="2000" b="1" dirty="0"/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A561292-7EFE-E62A-33CF-C2CC536F41DC}"/>
                  </a:ext>
                </a:extLst>
              </p:cNvPr>
              <p:cNvSpPr txBox="1"/>
              <p:nvPr/>
            </p:nvSpPr>
            <p:spPr>
              <a:xfrm>
                <a:off x="1650397" y="3548550"/>
                <a:ext cx="2360211" cy="400110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2000" b="1" i="0"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60000">
                          <a:schemeClr val="accent1"/>
                        </a:gs>
                      </a:gsLst>
                      <a:lin ang="2700000" scaled="0"/>
                    </a:gradFill>
                    <a:effectLst>
                      <a:outerShdw blurRad="76200" dist="50800" dir="5400000" algn="ctr" rotWithShape="0">
                        <a:schemeClr val="accent1">
                          <a:alpha val="20000"/>
                        </a:schemeClr>
                      </a:outerShdw>
                    </a:effectLst>
                  </a:defRPr>
                </a:lvl1pPr>
              </a:lstStyle>
              <a:p>
                <a:pPr algn="ctr">
                  <a:buSzPct val="25000"/>
                </a:pPr>
                <a:r>
                  <a:rPr lang="zh-CN" altLang="en-US" b="1" i="0" dirty="0">
                    <a:solidFill>
                      <a:schemeClr val="tx1"/>
                    </a:solidFill>
                    <a:effectLst/>
                  </a:rPr>
                  <a:t>传统文化的重要性</a:t>
                </a:r>
                <a:endParaRPr lang="en-US" altLang="zh-CN" sz="2400" dirty="0"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2DC6FE8A-65ED-8651-54BA-03835C3930CE}"/>
                  </a:ext>
                </a:extLst>
              </p:cNvPr>
              <p:cNvSpPr txBox="1"/>
              <p:nvPr/>
            </p:nvSpPr>
            <p:spPr>
              <a:xfrm>
                <a:off x="1650398" y="4041893"/>
                <a:ext cx="2360211" cy="788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1500"/>
                  </a:lnSpc>
                  <a:defRPr sz="1200"/>
                </a:lvl1pPr>
              </a:lstStyle>
              <a:p>
                <a:pPr algn="ctr">
                  <a:lnSpc>
                    <a:spcPct val="130000"/>
                  </a:lnSpc>
                </a:pPr>
                <a:r>
                  <a:rPr lang="zh-CN" altLang="en-US" sz="1200" b="0" i="0" dirty="0">
                    <a:effectLst/>
                  </a:rPr>
                  <a:t>七夕节是中华传统文化的重要组成部分，它传承着我们的文化和价值观念。</a:t>
                </a:r>
                <a:endParaRPr lang="en-US" altLang="zh-CN" sz="1200" dirty="0"/>
              </a:p>
            </p:txBody>
          </p:sp>
        </p:grp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B7783E6B-670C-3D50-8C9D-E6713E9684F5}"/>
                </a:ext>
              </a:extLst>
            </p:cNvPr>
            <p:cNvGrpSpPr/>
            <p:nvPr/>
          </p:nvGrpSpPr>
          <p:grpSpPr>
            <a:xfrm>
              <a:off x="8049501" y="1955824"/>
              <a:ext cx="2900589" cy="3525398"/>
              <a:chOff x="1380209" y="1866290"/>
              <a:chExt cx="2900589" cy="3525398"/>
            </a:xfrm>
          </p:grpSpPr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3C605548-2891-4076-F1E9-34F8E9065F7E}"/>
                  </a:ext>
                </a:extLst>
              </p:cNvPr>
              <p:cNvSpPr/>
              <p:nvPr/>
            </p:nvSpPr>
            <p:spPr>
              <a:xfrm>
                <a:off x="1380209" y="1866290"/>
                <a:ext cx="2900589" cy="3525398"/>
              </a:xfrm>
              <a:prstGeom prst="roundRect">
                <a:avLst>
                  <a:gd name="adj" fmla="val 3000"/>
                </a:avLst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37F12A61-74E1-3497-D7E2-83E7BE585469}"/>
                  </a:ext>
                </a:extLst>
              </p:cNvPr>
              <p:cNvSpPr/>
              <p:nvPr/>
            </p:nvSpPr>
            <p:spPr>
              <a:xfrm>
                <a:off x="2223991" y="2158443"/>
                <a:ext cx="1213024" cy="121302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CN" sz="2000" b="1" dirty="0"/>
                  <a:t>03</a:t>
                </a:r>
                <a:endParaRPr lang="zh-CN" altLang="en-US" sz="2000" b="1" dirty="0"/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6DBAD0E1-854B-A0B0-0CE5-33AEBAFC99D1}"/>
                  </a:ext>
                </a:extLst>
              </p:cNvPr>
              <p:cNvSpPr txBox="1"/>
              <p:nvPr/>
            </p:nvSpPr>
            <p:spPr>
              <a:xfrm>
                <a:off x="1650397" y="3548550"/>
                <a:ext cx="2360211" cy="400110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2000" b="1" i="0">
                    <a:gradFill>
                      <a:gsLst>
                        <a:gs pos="0">
                          <a:schemeClr val="accent1">
                            <a:lumMod val="60000"/>
                            <a:lumOff val="40000"/>
                          </a:schemeClr>
                        </a:gs>
                        <a:gs pos="60000">
                          <a:schemeClr val="accent1"/>
                        </a:gs>
                      </a:gsLst>
                      <a:lin ang="2700000" scaled="0"/>
                    </a:gradFill>
                    <a:effectLst>
                      <a:outerShdw blurRad="76200" dist="50800" dir="5400000" algn="ctr" rotWithShape="0">
                        <a:schemeClr val="accent1">
                          <a:alpha val="20000"/>
                        </a:schemeClr>
                      </a:outerShdw>
                    </a:effectLst>
                  </a:defRPr>
                </a:lvl1pPr>
              </a:lstStyle>
              <a:p>
                <a:pPr algn="ctr">
                  <a:buSzPct val="25000"/>
                </a:pPr>
                <a:r>
                  <a:rPr lang="zh-CN" altLang="en-US" b="1" i="0" dirty="0">
                    <a:solidFill>
                      <a:schemeClr val="tx1"/>
                    </a:solidFill>
                    <a:effectLst/>
                  </a:rPr>
                  <a:t>教育意义</a:t>
                </a:r>
                <a:endParaRPr lang="en-US" altLang="zh-CN" sz="2400" dirty="0"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BCFE43DE-5938-A35C-2AC9-CF33D58C8B48}"/>
                  </a:ext>
                </a:extLst>
              </p:cNvPr>
              <p:cNvSpPr txBox="1"/>
              <p:nvPr/>
            </p:nvSpPr>
            <p:spPr>
              <a:xfrm>
                <a:off x="1650398" y="4041893"/>
                <a:ext cx="2360211" cy="1028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1500"/>
                  </a:lnSpc>
                  <a:defRPr sz="1200"/>
                </a:lvl1pPr>
              </a:lstStyle>
              <a:p>
                <a:pPr algn="ctr">
                  <a:lnSpc>
                    <a:spcPct val="130000"/>
                  </a:lnSpc>
                </a:pPr>
                <a:r>
                  <a:rPr lang="zh-CN" altLang="en-US" sz="1200" b="0" i="0" dirty="0">
                    <a:effectLst/>
                  </a:rPr>
                  <a:t>通过七夕节的故事和诗词，可以向孩子们传递中华传统文化的精髓，培养他们对美好事物的向往和追求。</a:t>
                </a:r>
                <a:endParaRPr lang="en-US" altLang="zh-CN" sz="1200" dirty="0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76212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9579" y="2571750"/>
            <a:ext cx="6231321" cy="857250"/>
          </a:xfrm>
        </p:spPr>
        <p:txBody>
          <a:bodyPr>
            <a:normAutofit/>
          </a:bodyPr>
          <a:lstStyle/>
          <a:p>
            <a:r>
              <a:rPr lang="en-US" altLang="zh-CN" dirty="0"/>
              <a:t>05.</a:t>
            </a:r>
            <a:r>
              <a:rPr lang="zh-CN" altLang="en-US" dirty="0"/>
              <a:t>七夕节的现代文化表达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39579" y="3429000"/>
            <a:ext cx="6231321" cy="952500"/>
          </a:xfrm>
        </p:spPr>
        <p:txBody>
          <a:bodyPr/>
          <a:lstStyle/>
          <a:p>
            <a:r>
              <a:rPr lang="zh-CN" altLang="en-US"/>
              <a:t>探究当代七夕节的商业和文化价值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8411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/>
              <a:t>现代表达方式</a:t>
            </a:r>
            <a:endParaRPr lang="en-US"/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61E2DD1A-DC20-8507-A562-C93BD2DBA80C}"/>
              </a:ext>
            </a:extLst>
          </p:cNvPr>
          <p:cNvGrpSpPr/>
          <p:nvPr/>
        </p:nvGrpSpPr>
        <p:grpSpPr>
          <a:xfrm>
            <a:off x="660400" y="2202184"/>
            <a:ext cx="10858500" cy="3276951"/>
            <a:chOff x="660400" y="2202184"/>
            <a:chExt cx="10858500" cy="3276951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0C9FEAE9-C4A3-73F4-EF27-CC56C2132437}"/>
                </a:ext>
              </a:extLst>
            </p:cNvPr>
            <p:cNvSpPr/>
            <p:nvPr/>
          </p:nvSpPr>
          <p:spPr>
            <a:xfrm>
              <a:off x="660400" y="3417673"/>
              <a:ext cx="10858500" cy="111661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C53D77D3-8E6C-0491-DDB5-E1D245CF95A7}"/>
                </a:ext>
              </a:extLst>
            </p:cNvPr>
            <p:cNvGrpSpPr/>
            <p:nvPr/>
          </p:nvGrpSpPr>
          <p:grpSpPr>
            <a:xfrm>
              <a:off x="660400" y="2202184"/>
              <a:ext cx="2799226" cy="3055351"/>
              <a:chOff x="745099" y="2456625"/>
              <a:chExt cx="2799226" cy="3055351"/>
            </a:xfrm>
          </p:grpSpPr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1689D5A-FF77-462B-762B-09546BD14483}"/>
                  </a:ext>
                </a:extLst>
              </p:cNvPr>
              <p:cNvSpPr txBox="1"/>
              <p:nvPr/>
            </p:nvSpPr>
            <p:spPr>
              <a:xfrm>
                <a:off x="1481710" y="2456625"/>
                <a:ext cx="1326004" cy="132343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 anchor="ctr" anchorCtr="0">
                <a:spAutoFit/>
              </a:bodyPr>
              <a:lstStyle/>
              <a:p>
                <a:pPr algn="ctr"/>
                <a:r>
                  <a:rPr kumimoji="1" lang="en-US" altLang="zh-CN" sz="8000" b="1" dirty="0">
                    <a:ln w="22225">
                      <a:noFill/>
                    </a:ln>
                    <a:solidFill>
                      <a:schemeClr val="accent1"/>
                    </a:solidFill>
                  </a:rPr>
                  <a:t>01</a:t>
                </a:r>
                <a:endParaRPr kumimoji="1" lang="zh-CN" altLang="en-US" sz="8000" b="1" dirty="0">
                  <a:ln w="22225">
                    <a:noFill/>
                  </a:ln>
                  <a:solidFill>
                    <a:schemeClr val="accent1"/>
                  </a:solidFill>
                </a:endParaRPr>
              </a:p>
            </p:txBody>
          </p: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9F59C635-DB87-7294-9126-1B665F0FC4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4712" y="3780064"/>
                <a:ext cx="0" cy="456656"/>
              </a:xfrm>
              <a:prstGeom prst="line">
                <a:avLst/>
              </a:prstGeom>
              <a:ln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5B7F1122-5EDF-A737-DCE1-73EDE3D1614F}"/>
                  </a:ext>
                </a:extLst>
              </p:cNvPr>
              <p:cNvSpPr/>
              <p:nvPr/>
            </p:nvSpPr>
            <p:spPr>
              <a:xfrm>
                <a:off x="745099" y="4521614"/>
                <a:ext cx="2799224" cy="3385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b" anchorCtr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kumimoji="1" lang="zh-CN" altLang="en-US" sz="2000" b="1" dirty="0">
                    <a:solidFill>
                      <a:schemeClr val="tx1"/>
                    </a:solidFill>
                  </a:rPr>
                  <a:t>现代文学作品</a:t>
                </a:r>
                <a:endParaRPr kumimoji="1" lang="en-US" altLang="zh-CN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0342FB06-88DE-990F-F92D-6620F2366D95}"/>
                  </a:ext>
                </a:extLst>
              </p:cNvPr>
              <p:cNvSpPr/>
              <p:nvPr/>
            </p:nvSpPr>
            <p:spPr>
              <a:xfrm>
                <a:off x="745099" y="4995553"/>
                <a:ext cx="2799226" cy="51642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b="0" i="0" dirty="0">
                    <a:solidFill>
                      <a:schemeClr val="tx1"/>
                    </a:solidFill>
                    <a:effectLst/>
                  </a:rPr>
                  <a:t>如以七夕节为主题的小说、诗歌、歌曲等。例如</a:t>
                </a:r>
                <a:r>
                  <a:rPr lang="en-US" altLang="zh-CN" sz="1200" b="0" i="0" dirty="0">
                    <a:solidFill>
                      <a:schemeClr val="tx1"/>
                    </a:solidFill>
                    <a:effectLst/>
                  </a:rPr>
                  <a:t>《</a:t>
                </a:r>
                <a:r>
                  <a:rPr lang="zh-CN" altLang="en-US" sz="1200" b="0" i="0" dirty="0">
                    <a:solidFill>
                      <a:schemeClr val="tx1"/>
                    </a:solidFill>
                    <a:effectLst/>
                  </a:rPr>
                  <a:t>七夕之恋</a:t>
                </a:r>
                <a:r>
                  <a:rPr lang="en-US" altLang="zh-CN" sz="1200" b="0" i="0" dirty="0">
                    <a:solidFill>
                      <a:schemeClr val="tx1"/>
                    </a:solidFill>
                    <a:effectLst/>
                  </a:rPr>
                  <a:t>》</a:t>
                </a:r>
                <a:r>
                  <a:rPr lang="zh-CN" altLang="en-US" sz="1200" b="0" i="0" dirty="0">
                    <a:solidFill>
                      <a:schemeClr val="tx1"/>
                    </a:solidFill>
                    <a:effectLst/>
                  </a:rPr>
                  <a:t>、</a:t>
                </a:r>
                <a:r>
                  <a:rPr lang="en-US" altLang="zh-CN" sz="1200" b="0" i="0" dirty="0">
                    <a:solidFill>
                      <a:schemeClr val="tx1"/>
                    </a:solidFill>
                    <a:effectLst/>
                  </a:rPr>
                  <a:t>《</a:t>
                </a:r>
                <a:r>
                  <a:rPr lang="zh-CN" altLang="en-US" sz="1200" b="0" i="0" dirty="0">
                    <a:solidFill>
                      <a:schemeClr val="tx1"/>
                    </a:solidFill>
                    <a:effectLst/>
                  </a:rPr>
                  <a:t>牛郎织女</a:t>
                </a:r>
                <a:r>
                  <a:rPr lang="en-US" altLang="zh-CN" sz="1200" b="0" i="0" dirty="0">
                    <a:solidFill>
                      <a:schemeClr val="tx1"/>
                    </a:solidFill>
                    <a:effectLst/>
                  </a:rPr>
                  <a:t>》</a:t>
                </a:r>
                <a:endParaRPr lang="en-US" altLang="zh-CN" sz="1000" b="0" i="0" dirty="0"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45D7002F-C365-B1FC-D087-618DE004B357}"/>
                </a:ext>
              </a:extLst>
            </p:cNvPr>
            <p:cNvGrpSpPr/>
            <p:nvPr/>
          </p:nvGrpSpPr>
          <p:grpSpPr>
            <a:xfrm>
              <a:off x="4690037" y="2202184"/>
              <a:ext cx="2799226" cy="3055351"/>
              <a:chOff x="745099" y="2456625"/>
              <a:chExt cx="2799226" cy="3055351"/>
            </a:xfrm>
          </p:grpSpPr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4AA9610F-DB3A-2EBF-0B46-149E5A0B1BE5}"/>
                  </a:ext>
                </a:extLst>
              </p:cNvPr>
              <p:cNvSpPr txBox="1"/>
              <p:nvPr/>
            </p:nvSpPr>
            <p:spPr>
              <a:xfrm>
                <a:off x="1481710" y="2456625"/>
                <a:ext cx="1326004" cy="132343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 anchor="ctr" anchorCtr="0">
                <a:spAutoFit/>
              </a:bodyPr>
              <a:lstStyle/>
              <a:p>
                <a:pPr algn="ctr"/>
                <a:r>
                  <a:rPr kumimoji="1" lang="en-US" altLang="zh-CN" sz="8000" b="1" dirty="0">
                    <a:ln w="22225">
                      <a:noFill/>
                    </a:ln>
                    <a:solidFill>
                      <a:schemeClr val="accent2"/>
                    </a:solidFill>
                  </a:rPr>
                  <a:t>02</a:t>
                </a:r>
                <a:endParaRPr kumimoji="1" lang="zh-CN" altLang="en-US" sz="8000" b="1" dirty="0">
                  <a:ln w="22225">
                    <a:noFill/>
                  </a:ln>
                  <a:solidFill>
                    <a:schemeClr val="accent2"/>
                  </a:solidFill>
                </a:endParaRPr>
              </a:p>
            </p:txBody>
          </p: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45BE3BE2-FDD9-9610-3B5A-4CE7B80E78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4712" y="3780064"/>
                <a:ext cx="0" cy="456656"/>
              </a:xfrm>
              <a:prstGeom prst="line">
                <a:avLst/>
              </a:prstGeom>
              <a:ln>
                <a:solidFill>
                  <a:schemeClr val="accent2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AFC47611-A690-5021-B1E3-E2941A14C9C2}"/>
                  </a:ext>
                </a:extLst>
              </p:cNvPr>
              <p:cNvSpPr/>
              <p:nvPr/>
            </p:nvSpPr>
            <p:spPr>
              <a:xfrm>
                <a:off x="745099" y="4521614"/>
                <a:ext cx="2799224" cy="3385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b" anchorCtr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kumimoji="1" lang="zh-CN" altLang="en-US" sz="2000" b="1" dirty="0">
                    <a:solidFill>
                      <a:schemeClr val="tx1"/>
                    </a:solidFill>
                  </a:rPr>
                  <a:t>网络表达</a:t>
                </a:r>
                <a:endParaRPr kumimoji="1" lang="en-US" altLang="zh-CN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687B4EA8-7133-D52B-1530-0E43D8BEFC7D}"/>
                  </a:ext>
                </a:extLst>
              </p:cNvPr>
              <p:cNvSpPr/>
              <p:nvPr/>
            </p:nvSpPr>
            <p:spPr>
              <a:xfrm>
                <a:off x="745099" y="4995553"/>
                <a:ext cx="2799226" cy="51642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b="0" i="0" dirty="0">
                    <a:solidFill>
                      <a:schemeClr val="tx1"/>
                    </a:solidFill>
                    <a:effectLst/>
                  </a:rPr>
                  <a:t>通过网络平台传播七夕节的信息和祝福语。例如微博、微信、抖音等。</a:t>
                </a: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A038B4DF-B50D-2A56-47B7-4BCB585B47BA}"/>
                </a:ext>
              </a:extLst>
            </p:cNvPr>
            <p:cNvGrpSpPr/>
            <p:nvPr/>
          </p:nvGrpSpPr>
          <p:grpSpPr>
            <a:xfrm>
              <a:off x="8719674" y="2202184"/>
              <a:ext cx="2799226" cy="3276951"/>
              <a:chOff x="745099" y="2456625"/>
              <a:chExt cx="2799226" cy="3276951"/>
            </a:xfrm>
          </p:grpSpPr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89A2E64-89AC-4D36-4D45-F4CF4EED0EC5}"/>
                  </a:ext>
                </a:extLst>
              </p:cNvPr>
              <p:cNvSpPr txBox="1"/>
              <p:nvPr/>
            </p:nvSpPr>
            <p:spPr>
              <a:xfrm>
                <a:off x="1481710" y="2456625"/>
                <a:ext cx="1326004" cy="132343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 anchor="ctr" anchorCtr="0">
                <a:spAutoFit/>
              </a:bodyPr>
              <a:lstStyle/>
              <a:p>
                <a:pPr algn="ctr"/>
                <a:r>
                  <a:rPr kumimoji="1" lang="en-US" altLang="zh-CN" sz="8000" b="1" dirty="0">
                    <a:ln w="22225">
                      <a:noFill/>
                    </a:ln>
                    <a:solidFill>
                      <a:schemeClr val="accent3"/>
                    </a:solidFill>
                  </a:rPr>
                  <a:t>03</a:t>
                </a:r>
                <a:endParaRPr kumimoji="1" lang="zh-CN" altLang="en-US" sz="8000" b="1" dirty="0">
                  <a:ln w="22225">
                    <a:noFill/>
                  </a:ln>
                  <a:solidFill>
                    <a:schemeClr val="accent3"/>
                  </a:solidFill>
                </a:endParaRPr>
              </a:p>
            </p:txBody>
          </p: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9095DA21-0985-ABED-0485-F9EF7678F3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4712" y="3780064"/>
                <a:ext cx="0" cy="456656"/>
              </a:xfrm>
              <a:prstGeom prst="line">
                <a:avLst/>
              </a:prstGeom>
              <a:ln>
                <a:solidFill>
                  <a:schemeClr val="accent3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32040BB9-66E1-A287-EFA5-96C07EBB5D82}"/>
                  </a:ext>
                </a:extLst>
              </p:cNvPr>
              <p:cNvSpPr/>
              <p:nvPr/>
            </p:nvSpPr>
            <p:spPr>
              <a:xfrm>
                <a:off x="745099" y="4521614"/>
                <a:ext cx="2799224" cy="3385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b" anchorCtr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kumimoji="1" lang="zh-CN" altLang="en-US" sz="2000" b="1" dirty="0">
                    <a:solidFill>
                      <a:schemeClr val="tx1"/>
                    </a:solidFill>
                  </a:rPr>
                  <a:t>商业活动</a:t>
                </a:r>
                <a:endParaRPr kumimoji="1" lang="en-US" altLang="zh-CN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25DE1281-6F17-A8BB-173D-588B82338777}"/>
                  </a:ext>
                </a:extLst>
              </p:cNvPr>
              <p:cNvSpPr/>
              <p:nvPr/>
            </p:nvSpPr>
            <p:spPr>
              <a:xfrm>
                <a:off x="745099" y="4995553"/>
                <a:ext cx="2799226" cy="73802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b="0" i="0" dirty="0">
                    <a:solidFill>
                      <a:schemeClr val="tx1"/>
                    </a:solidFill>
                    <a:effectLst/>
                  </a:rPr>
                  <a:t>七夕节已成为商家进行促销和营销的重要时节。例如各种七夕节礼盒、情人节活动等。</a:t>
                </a:r>
                <a:endParaRPr lang="en-US" altLang="zh-CN" sz="1000" b="0" i="0" dirty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91500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/>
              <a:t>七夕节的商业价值</a:t>
            </a:r>
            <a:endParaRPr lang="en-US"/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CA7F5047-3C28-A679-5692-F247D3BFB35A}"/>
              </a:ext>
            </a:extLst>
          </p:cNvPr>
          <p:cNvGrpSpPr/>
          <p:nvPr/>
        </p:nvGrpSpPr>
        <p:grpSpPr>
          <a:xfrm>
            <a:off x="689874" y="1434653"/>
            <a:ext cx="10829026" cy="4214929"/>
            <a:chOff x="689874" y="1434653"/>
            <a:chExt cx="10829026" cy="4214929"/>
          </a:xfrm>
        </p:grpSpPr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263F0E04-26E8-9CCD-D880-0043D041BA7D}"/>
                </a:ext>
              </a:extLst>
            </p:cNvPr>
            <p:cNvGrpSpPr/>
            <p:nvPr/>
          </p:nvGrpSpPr>
          <p:grpSpPr>
            <a:xfrm>
              <a:off x="988343" y="1434653"/>
              <a:ext cx="10456002" cy="1051115"/>
              <a:chOff x="988343" y="1434653"/>
              <a:chExt cx="10456002" cy="1051115"/>
            </a:xfrm>
          </p:grpSpPr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25AE4751-4171-6F7D-7CCC-911E73C191B4}"/>
                  </a:ext>
                </a:extLst>
              </p:cNvPr>
              <p:cNvSpPr/>
              <p:nvPr/>
            </p:nvSpPr>
            <p:spPr>
              <a:xfrm flipH="1">
                <a:off x="988343" y="1969345"/>
                <a:ext cx="10456002" cy="516423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1440" tIns="45720" rIns="91440" bIns="4572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 dirty="0"/>
                  <a:t>七夕是中国传统的情人节，由于国人越来越珍视中国的传统文化、民俗节日，再加上商家每年大张旗鼓的宣传炒作，七夕情人节已经成为情侣必过的节日之一。节日营销离不开氛围营造，七夕节的活动同样如此</a:t>
                </a:r>
              </a:p>
            </p:txBody>
          </p:sp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04FBE986-D08D-C458-2960-0BA39290F9CA}"/>
                  </a:ext>
                </a:extLst>
              </p:cNvPr>
              <p:cNvSpPr txBox="1"/>
              <p:nvPr/>
            </p:nvSpPr>
            <p:spPr>
              <a:xfrm>
                <a:off x="988343" y="1434653"/>
                <a:ext cx="1045600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spAutoFit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solidFill>
                      <a:schemeClr val="tx1"/>
                    </a:solidFill>
                  </a:rPr>
                  <a:t>活动前期准备</a:t>
                </a:r>
              </a:p>
            </p:txBody>
          </p:sp>
        </p:grpSp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id="{228E37A7-A41D-E9FC-2658-E6D1860A4C36}"/>
                </a:ext>
              </a:extLst>
            </p:cNvPr>
            <p:cNvGrpSpPr/>
            <p:nvPr/>
          </p:nvGrpSpPr>
          <p:grpSpPr>
            <a:xfrm>
              <a:off x="689874" y="2882905"/>
              <a:ext cx="10829026" cy="2766677"/>
              <a:chOff x="689874" y="2882905"/>
              <a:chExt cx="10829026" cy="2766677"/>
            </a:xfrm>
          </p:grpSpPr>
          <p:cxnSp>
            <p:nvCxnSpPr>
              <p:cNvPr id="5" name="直接箭头连接符 4">
                <a:extLst>
                  <a:ext uri="{FF2B5EF4-FFF2-40B4-BE49-F238E27FC236}">
                    <a16:creationId xmlns:a16="http://schemas.microsoft.com/office/drawing/2014/main" id="{A39593D6-33E3-A988-B5A3-7BC22ABD24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53764" y="3453443"/>
                <a:ext cx="469900" cy="0"/>
              </a:xfrm>
              <a:prstGeom prst="straightConnector1">
                <a:avLst/>
              </a:prstGeom>
              <a:ln w="57150" cap="rnd">
                <a:gradFill>
                  <a:gsLst>
                    <a:gs pos="100000">
                      <a:schemeClr val="tx1">
                        <a:lumMod val="50000"/>
                        <a:lumOff val="50000"/>
                        <a:alpha val="0"/>
                      </a:schemeClr>
                    </a:gs>
                    <a:gs pos="20000">
                      <a:schemeClr val="tx1">
                        <a:lumMod val="50000"/>
                        <a:lumOff val="50000"/>
                        <a:alpha val="20000"/>
                      </a:schemeClr>
                    </a:gs>
                  </a:gsLst>
                  <a:lin ang="12000000" scaled="0"/>
                </a:gradFill>
                <a:round/>
                <a:headEnd w="sm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箭头连接符 5">
                <a:extLst>
                  <a:ext uri="{FF2B5EF4-FFF2-40B4-BE49-F238E27FC236}">
                    <a16:creationId xmlns:a16="http://schemas.microsoft.com/office/drawing/2014/main" id="{658AFBE6-3BDC-59AA-DE6A-E3293BCD18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5112" y="3453443"/>
                <a:ext cx="469900" cy="0"/>
              </a:xfrm>
              <a:prstGeom prst="straightConnector1">
                <a:avLst/>
              </a:prstGeom>
              <a:ln w="57150" cap="rnd">
                <a:gradFill>
                  <a:gsLst>
                    <a:gs pos="100000">
                      <a:schemeClr val="tx1">
                        <a:lumMod val="50000"/>
                        <a:lumOff val="50000"/>
                        <a:alpha val="0"/>
                      </a:schemeClr>
                    </a:gs>
                    <a:gs pos="20000">
                      <a:schemeClr val="tx1">
                        <a:lumMod val="50000"/>
                        <a:lumOff val="50000"/>
                        <a:alpha val="20000"/>
                      </a:schemeClr>
                    </a:gs>
                  </a:gsLst>
                  <a:lin ang="12000000" scaled="0"/>
                </a:gradFill>
                <a:round/>
                <a:headEnd w="sm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33CE1B8E-0C95-2A7C-AAE9-8A89343A4A48}"/>
                  </a:ext>
                </a:extLst>
              </p:cNvPr>
              <p:cNvGrpSpPr/>
              <p:nvPr/>
            </p:nvGrpSpPr>
            <p:grpSpPr>
              <a:xfrm>
                <a:off x="4721222" y="2882905"/>
                <a:ext cx="2766332" cy="2766677"/>
                <a:chOff x="3508371" y="2882905"/>
                <a:chExt cx="2766332" cy="2766677"/>
              </a:xfrm>
            </p:grpSpPr>
            <p:sp>
              <p:nvSpPr>
                <p:cNvPr id="24" name="矩形: 圆角 23">
                  <a:extLst>
                    <a:ext uri="{FF2B5EF4-FFF2-40B4-BE49-F238E27FC236}">
                      <a16:creationId xmlns:a16="http://schemas.microsoft.com/office/drawing/2014/main" id="{02E76752-437E-ED2E-2EF9-00802FD638DC}"/>
                    </a:ext>
                  </a:extLst>
                </p:cNvPr>
                <p:cNvSpPr/>
                <p:nvPr/>
              </p:nvSpPr>
              <p:spPr>
                <a:xfrm>
                  <a:off x="3508371" y="2882905"/>
                  <a:ext cx="2766332" cy="2766677"/>
                </a:xfrm>
                <a:prstGeom prst="roundRect">
                  <a:avLst>
                    <a:gd name="adj" fmla="val 7900"/>
                  </a:avLst>
                </a:prstGeom>
                <a:solidFill>
                  <a:schemeClr val="accent2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5" name="组合 24">
                  <a:extLst>
                    <a:ext uri="{FF2B5EF4-FFF2-40B4-BE49-F238E27FC236}">
                      <a16:creationId xmlns:a16="http://schemas.microsoft.com/office/drawing/2014/main" id="{0FE54322-7436-5753-DEB9-99F1195DE55E}"/>
                    </a:ext>
                  </a:extLst>
                </p:cNvPr>
                <p:cNvGrpSpPr/>
                <p:nvPr/>
              </p:nvGrpSpPr>
              <p:grpSpPr>
                <a:xfrm>
                  <a:off x="3691716" y="3239079"/>
                  <a:ext cx="2399643" cy="1966330"/>
                  <a:chOff x="3654890" y="3239079"/>
                  <a:chExt cx="2399643" cy="1966330"/>
                </a:xfrm>
              </p:grpSpPr>
              <p:sp>
                <p:nvSpPr>
                  <p:cNvPr id="26" name="矩形 25">
                    <a:extLst>
                      <a:ext uri="{FF2B5EF4-FFF2-40B4-BE49-F238E27FC236}">
                        <a16:creationId xmlns:a16="http://schemas.microsoft.com/office/drawing/2014/main" id="{D0DD2219-8637-09AB-6427-E02D8FF92642}"/>
                      </a:ext>
                    </a:extLst>
                  </p:cNvPr>
                  <p:cNvSpPr/>
                  <p:nvPr/>
                </p:nvSpPr>
                <p:spPr>
                  <a:xfrm flipH="1">
                    <a:off x="3654890" y="4467386"/>
                    <a:ext cx="2399639" cy="738023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 lIns="91440" tIns="45720" rIns="91440" bIns="45720" anchor="t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200" dirty="0"/>
                      <a:t>七夕节期间，商家可以推出包括礼品、文化产品、餐饮等多种相关产品，以吸引消费者。</a:t>
                    </a:r>
                  </a:p>
                </p:txBody>
              </p:sp>
              <p:sp>
                <p:nvSpPr>
                  <p:cNvPr id="27" name="文本框 26">
                    <a:extLst>
                      <a:ext uri="{FF2B5EF4-FFF2-40B4-BE49-F238E27FC236}">
                        <a16:creationId xmlns:a16="http://schemas.microsoft.com/office/drawing/2014/main" id="{9F21D15F-5245-BEC2-A2C6-4240C232AF3D}"/>
                      </a:ext>
                    </a:extLst>
                  </p:cNvPr>
                  <p:cNvSpPr txBox="1"/>
                  <p:nvPr/>
                </p:nvSpPr>
                <p:spPr>
                  <a:xfrm>
                    <a:off x="3654894" y="4010516"/>
                    <a:ext cx="2399639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91440" tIns="45720" rIns="91440" bIns="45720" anchor="b" anchorCtr="0">
                    <a:noAutofit/>
                  </a:bodyPr>
                  <a:lstStyle/>
                  <a:p>
                    <a:pPr>
                      <a:lnSpc>
                        <a:spcPct val="100000"/>
                      </a:lnSpc>
                      <a:buSzPct val="25000"/>
                    </a:pPr>
                    <a:r>
                      <a:rPr lang="zh-CN" altLang="en-US" sz="2000" b="1" dirty="0"/>
                      <a:t>商业机会</a:t>
                    </a:r>
                  </a:p>
                </p:txBody>
              </p:sp>
              <p:grpSp>
                <p:nvGrpSpPr>
                  <p:cNvPr id="28" name="组合 27">
                    <a:extLst>
                      <a:ext uri="{FF2B5EF4-FFF2-40B4-BE49-F238E27FC236}">
                        <a16:creationId xmlns:a16="http://schemas.microsoft.com/office/drawing/2014/main" id="{B48D8D57-FF62-49CF-2FF1-8DE26EE4C5C7}"/>
                      </a:ext>
                    </a:extLst>
                  </p:cNvPr>
                  <p:cNvGrpSpPr/>
                  <p:nvPr/>
                </p:nvGrpSpPr>
                <p:grpSpPr>
                  <a:xfrm>
                    <a:off x="3754953" y="3239079"/>
                    <a:ext cx="410200" cy="410198"/>
                    <a:chOff x="3526795" y="3130100"/>
                    <a:chExt cx="410200" cy="410198"/>
                  </a:xfrm>
                </p:grpSpPr>
                <p:sp>
                  <p:nvSpPr>
                    <p:cNvPr id="29" name="矩形: 圆角 28">
                      <a:extLst>
                        <a:ext uri="{FF2B5EF4-FFF2-40B4-BE49-F238E27FC236}">
                          <a16:creationId xmlns:a16="http://schemas.microsoft.com/office/drawing/2014/main" id="{006A7D9F-84BA-6753-983E-4EAE1F3EEB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26795" y="3130100"/>
                      <a:ext cx="410200" cy="410198"/>
                    </a:xfrm>
                    <a:prstGeom prst="roundRect">
                      <a:avLst/>
                    </a:prstGeom>
                    <a:solidFill>
                      <a:schemeClr val="accent2"/>
                    </a:solidFill>
                    <a:ln w="57150" cap="rnd">
                      <a:noFill/>
                      <a:prstDash val="solid"/>
                      <a:round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normAutofit fontScale="92500" lnSpcReduction="10000"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9pPr>
                    </a:lstStyle>
                    <a:p>
                      <a:pPr algn="ctr" defTabSz="913765"/>
                      <a:endParaRPr lang="zh-CN" altLang="en-US" sz="200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1" name="任意多边形: 形状 30">
                      <a:extLst>
                        <a:ext uri="{FF2B5EF4-FFF2-40B4-BE49-F238E27FC236}">
                          <a16:creationId xmlns:a16="http://schemas.microsoft.com/office/drawing/2014/main" id="{8041E8B5-78D6-7FE9-BD70-2703CCE233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42895" y="3268449"/>
                      <a:ext cx="178001" cy="133500"/>
                    </a:xfrm>
                    <a:custGeom>
                      <a:avLst/>
                      <a:gdLst>
                        <a:gd name="connsiteX0" fmla="*/ 505433 w 533400"/>
                        <a:gd name="connsiteY0" fmla="*/ 621 h 400050"/>
                        <a:gd name="connsiteX1" fmla="*/ 534008 w 533400"/>
                        <a:gd name="connsiteY1" fmla="*/ 29196 h 400050"/>
                        <a:gd name="connsiteX2" fmla="*/ 534008 w 533400"/>
                        <a:gd name="connsiteY2" fmla="*/ 372096 h 400050"/>
                        <a:gd name="connsiteX3" fmla="*/ 505433 w 533400"/>
                        <a:gd name="connsiteY3" fmla="*/ 400671 h 400050"/>
                        <a:gd name="connsiteX4" fmla="*/ 29183 w 533400"/>
                        <a:gd name="connsiteY4" fmla="*/ 400671 h 400050"/>
                        <a:gd name="connsiteX5" fmla="*/ 608 w 533400"/>
                        <a:gd name="connsiteY5" fmla="*/ 372096 h 400050"/>
                        <a:gd name="connsiteX6" fmla="*/ 608 w 533400"/>
                        <a:gd name="connsiteY6" fmla="*/ 29196 h 400050"/>
                        <a:gd name="connsiteX7" fmla="*/ 29183 w 533400"/>
                        <a:gd name="connsiteY7" fmla="*/ 621 h 400050"/>
                        <a:gd name="connsiteX8" fmla="*/ 505433 w 533400"/>
                        <a:gd name="connsiteY8" fmla="*/ 621 h 400050"/>
                        <a:gd name="connsiteX9" fmla="*/ 391419 w 533400"/>
                        <a:gd name="connsiteY9" fmla="*/ 198646 h 400050"/>
                        <a:gd name="connsiteX10" fmla="*/ 351414 w 533400"/>
                        <a:gd name="connsiteY10" fmla="*/ 204170 h 400050"/>
                        <a:gd name="connsiteX11" fmla="*/ 351414 w 533400"/>
                        <a:gd name="connsiteY11" fmla="*/ 204170 h 400050"/>
                        <a:gd name="connsiteX12" fmla="*/ 267118 w 533400"/>
                        <a:gd name="connsiteY12" fmla="*/ 315613 h 400050"/>
                        <a:gd name="connsiteX13" fmla="*/ 264641 w 533400"/>
                        <a:gd name="connsiteY13" fmla="*/ 318470 h 400050"/>
                        <a:gd name="connsiteX14" fmla="*/ 224255 w 533400"/>
                        <a:gd name="connsiteY14" fmla="*/ 318756 h 400050"/>
                        <a:gd name="connsiteX15" fmla="*/ 224255 w 533400"/>
                        <a:gd name="connsiteY15" fmla="*/ 318756 h 400050"/>
                        <a:gd name="connsiteX16" fmla="*/ 162152 w 533400"/>
                        <a:gd name="connsiteY16" fmla="*/ 257415 h 400050"/>
                        <a:gd name="connsiteX17" fmla="*/ 160247 w 533400"/>
                        <a:gd name="connsiteY17" fmla="*/ 255701 h 400050"/>
                        <a:gd name="connsiteX18" fmla="*/ 120052 w 533400"/>
                        <a:gd name="connsiteY18" fmla="*/ 259606 h 400050"/>
                        <a:gd name="connsiteX19" fmla="*/ 120052 w 533400"/>
                        <a:gd name="connsiteY19" fmla="*/ 259606 h 400050"/>
                        <a:gd name="connsiteX20" fmla="*/ 32517 w 533400"/>
                        <a:gd name="connsiteY20" fmla="*/ 366095 h 400050"/>
                        <a:gd name="connsiteX21" fmla="*/ 30326 w 533400"/>
                        <a:gd name="connsiteY21" fmla="*/ 372096 h 400050"/>
                        <a:gd name="connsiteX22" fmla="*/ 39851 w 533400"/>
                        <a:gd name="connsiteY22" fmla="*/ 381621 h 400050"/>
                        <a:gd name="connsiteX23" fmla="*/ 39851 w 533400"/>
                        <a:gd name="connsiteY23" fmla="*/ 381621 h 400050"/>
                        <a:gd name="connsiteX24" fmla="*/ 497242 w 533400"/>
                        <a:gd name="connsiteY24" fmla="*/ 381621 h 400050"/>
                        <a:gd name="connsiteX25" fmla="*/ 502480 w 533400"/>
                        <a:gd name="connsiteY25" fmla="*/ 380002 h 400050"/>
                        <a:gd name="connsiteX26" fmla="*/ 505147 w 533400"/>
                        <a:gd name="connsiteY26" fmla="*/ 366762 h 400050"/>
                        <a:gd name="connsiteX27" fmla="*/ 505147 w 533400"/>
                        <a:gd name="connsiteY27" fmla="*/ 366762 h 400050"/>
                        <a:gd name="connsiteX28" fmla="*/ 397991 w 533400"/>
                        <a:gd name="connsiteY28" fmla="*/ 205504 h 400050"/>
                        <a:gd name="connsiteX29" fmla="*/ 391419 w 533400"/>
                        <a:gd name="connsiteY29" fmla="*/ 198646 h 400050"/>
                        <a:gd name="connsiteX30" fmla="*/ 95858 w 533400"/>
                        <a:gd name="connsiteY30" fmla="*/ 57771 h 400050"/>
                        <a:gd name="connsiteX31" fmla="*/ 57758 w 533400"/>
                        <a:gd name="connsiteY31" fmla="*/ 95871 h 400050"/>
                        <a:gd name="connsiteX32" fmla="*/ 95858 w 533400"/>
                        <a:gd name="connsiteY32" fmla="*/ 133971 h 400050"/>
                        <a:gd name="connsiteX33" fmla="*/ 133958 w 533400"/>
                        <a:gd name="connsiteY33" fmla="*/ 95871 h 400050"/>
                        <a:gd name="connsiteX34" fmla="*/ 95858 w 533400"/>
                        <a:gd name="connsiteY34" fmla="*/ 57771 h 400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</a:cxnLst>
                      <a:rect l="l" t="t" r="r" b="b"/>
                      <a:pathLst>
                        <a:path w="533400" h="400050">
                          <a:moveTo>
                            <a:pt x="505433" y="621"/>
                          </a:moveTo>
                          <a:cubicBezTo>
                            <a:pt x="521245" y="621"/>
                            <a:pt x="534008" y="13385"/>
                            <a:pt x="534008" y="29196"/>
                          </a:cubicBezTo>
                          <a:lnTo>
                            <a:pt x="534008" y="372096"/>
                          </a:lnTo>
                          <a:cubicBezTo>
                            <a:pt x="534008" y="387907"/>
                            <a:pt x="521245" y="400671"/>
                            <a:pt x="505433" y="400671"/>
                          </a:cubicBezTo>
                          <a:lnTo>
                            <a:pt x="29183" y="400671"/>
                          </a:lnTo>
                          <a:cubicBezTo>
                            <a:pt x="13371" y="400671"/>
                            <a:pt x="608" y="387907"/>
                            <a:pt x="608" y="372096"/>
                          </a:cubicBezTo>
                          <a:lnTo>
                            <a:pt x="608" y="29196"/>
                          </a:lnTo>
                          <a:cubicBezTo>
                            <a:pt x="608" y="13385"/>
                            <a:pt x="13371" y="621"/>
                            <a:pt x="29183" y="621"/>
                          </a:cubicBezTo>
                          <a:lnTo>
                            <a:pt x="505433" y="621"/>
                          </a:lnTo>
                          <a:close/>
                          <a:moveTo>
                            <a:pt x="391419" y="198646"/>
                          </a:moveTo>
                          <a:cubicBezTo>
                            <a:pt x="378846" y="189121"/>
                            <a:pt x="360939" y="191597"/>
                            <a:pt x="351414" y="204170"/>
                          </a:cubicBezTo>
                          <a:lnTo>
                            <a:pt x="351414" y="204170"/>
                          </a:lnTo>
                          <a:lnTo>
                            <a:pt x="267118" y="315613"/>
                          </a:lnTo>
                          <a:cubicBezTo>
                            <a:pt x="266355" y="316660"/>
                            <a:pt x="265498" y="317518"/>
                            <a:pt x="264641" y="318470"/>
                          </a:cubicBezTo>
                          <a:cubicBezTo>
                            <a:pt x="253592" y="329710"/>
                            <a:pt x="235495" y="329805"/>
                            <a:pt x="224255" y="318756"/>
                          </a:cubicBezTo>
                          <a:lnTo>
                            <a:pt x="224255" y="318756"/>
                          </a:lnTo>
                          <a:lnTo>
                            <a:pt x="162152" y="257415"/>
                          </a:lnTo>
                          <a:cubicBezTo>
                            <a:pt x="161485" y="256844"/>
                            <a:pt x="160914" y="256177"/>
                            <a:pt x="160247" y="255701"/>
                          </a:cubicBezTo>
                          <a:cubicBezTo>
                            <a:pt x="148055" y="245699"/>
                            <a:pt x="130053" y="247414"/>
                            <a:pt x="120052" y="259606"/>
                          </a:cubicBezTo>
                          <a:lnTo>
                            <a:pt x="120052" y="259606"/>
                          </a:lnTo>
                          <a:lnTo>
                            <a:pt x="32517" y="366095"/>
                          </a:lnTo>
                          <a:cubicBezTo>
                            <a:pt x="31088" y="367810"/>
                            <a:pt x="30326" y="369905"/>
                            <a:pt x="30326" y="372096"/>
                          </a:cubicBezTo>
                          <a:cubicBezTo>
                            <a:pt x="30326" y="377335"/>
                            <a:pt x="34612" y="381621"/>
                            <a:pt x="39851" y="381621"/>
                          </a:cubicBezTo>
                          <a:lnTo>
                            <a:pt x="39851" y="381621"/>
                          </a:lnTo>
                          <a:lnTo>
                            <a:pt x="497242" y="381621"/>
                          </a:lnTo>
                          <a:cubicBezTo>
                            <a:pt x="499146" y="381621"/>
                            <a:pt x="500956" y="381050"/>
                            <a:pt x="502480" y="380002"/>
                          </a:cubicBezTo>
                          <a:cubicBezTo>
                            <a:pt x="506862" y="377049"/>
                            <a:pt x="508005" y="371144"/>
                            <a:pt x="505147" y="366762"/>
                          </a:cubicBezTo>
                          <a:lnTo>
                            <a:pt x="505147" y="366762"/>
                          </a:lnTo>
                          <a:lnTo>
                            <a:pt x="397991" y="205504"/>
                          </a:lnTo>
                          <a:cubicBezTo>
                            <a:pt x="396181" y="202932"/>
                            <a:pt x="393990" y="200551"/>
                            <a:pt x="391419" y="198646"/>
                          </a:cubicBezTo>
                          <a:close/>
                          <a:moveTo>
                            <a:pt x="95858" y="57771"/>
                          </a:moveTo>
                          <a:cubicBezTo>
                            <a:pt x="74808" y="57771"/>
                            <a:pt x="57758" y="74821"/>
                            <a:pt x="57758" y="95871"/>
                          </a:cubicBezTo>
                          <a:cubicBezTo>
                            <a:pt x="57758" y="116921"/>
                            <a:pt x="74808" y="133971"/>
                            <a:pt x="95858" y="133971"/>
                          </a:cubicBezTo>
                          <a:cubicBezTo>
                            <a:pt x="116908" y="133971"/>
                            <a:pt x="133958" y="116921"/>
                            <a:pt x="133958" y="95871"/>
                          </a:cubicBezTo>
                          <a:cubicBezTo>
                            <a:pt x="133958" y="74821"/>
                            <a:pt x="116908" y="57771"/>
                            <a:pt x="95858" y="5777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 cap="rnd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rmAutofit fontScale="25000" lnSpcReduction="20000"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9pPr>
                    </a:lstStyle>
                    <a:p>
                      <a:pPr algn="ctr" defTabSz="914354"/>
                      <a:endParaRPr lang="zh-CN" altLang="en-US" sz="200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0AB3864F-E37D-3942-ECDA-B83597C43BD6}"/>
                  </a:ext>
                </a:extLst>
              </p:cNvPr>
              <p:cNvGrpSpPr/>
              <p:nvPr/>
            </p:nvGrpSpPr>
            <p:grpSpPr>
              <a:xfrm>
                <a:off x="689874" y="2882905"/>
                <a:ext cx="2766332" cy="2766677"/>
                <a:chOff x="689874" y="2882905"/>
                <a:chExt cx="2766332" cy="2766677"/>
              </a:xfrm>
            </p:grpSpPr>
            <p:sp>
              <p:nvSpPr>
                <p:cNvPr id="17" name="矩形: 圆角 16">
                  <a:extLst>
                    <a:ext uri="{FF2B5EF4-FFF2-40B4-BE49-F238E27FC236}">
                      <a16:creationId xmlns:a16="http://schemas.microsoft.com/office/drawing/2014/main" id="{677346EA-8911-FF3F-C1FE-7019020E82EF}"/>
                    </a:ext>
                  </a:extLst>
                </p:cNvPr>
                <p:cNvSpPr/>
                <p:nvPr/>
              </p:nvSpPr>
              <p:spPr>
                <a:xfrm>
                  <a:off x="689874" y="2882905"/>
                  <a:ext cx="2766332" cy="2766677"/>
                </a:xfrm>
                <a:prstGeom prst="roundRect">
                  <a:avLst>
                    <a:gd name="adj" fmla="val 7900"/>
                  </a:avLst>
                </a:prstGeom>
                <a:solidFill>
                  <a:schemeClr val="accent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8" name="组合 17">
                  <a:extLst>
                    <a:ext uri="{FF2B5EF4-FFF2-40B4-BE49-F238E27FC236}">
                      <a16:creationId xmlns:a16="http://schemas.microsoft.com/office/drawing/2014/main" id="{B6B429CD-221E-4E20-AD26-605B11C93408}"/>
                    </a:ext>
                  </a:extLst>
                </p:cNvPr>
                <p:cNvGrpSpPr/>
                <p:nvPr/>
              </p:nvGrpSpPr>
              <p:grpSpPr>
                <a:xfrm>
                  <a:off x="873219" y="3239079"/>
                  <a:ext cx="2399643" cy="1744730"/>
                  <a:chOff x="836393" y="3239079"/>
                  <a:chExt cx="2399643" cy="1744730"/>
                </a:xfrm>
              </p:grpSpPr>
              <p:sp>
                <p:nvSpPr>
                  <p:cNvPr id="19" name="矩形 18">
                    <a:extLst>
                      <a:ext uri="{FF2B5EF4-FFF2-40B4-BE49-F238E27FC236}">
                        <a16:creationId xmlns:a16="http://schemas.microsoft.com/office/drawing/2014/main" id="{CE9B2A35-3378-D1F9-EF63-57227E50EE27}"/>
                      </a:ext>
                    </a:extLst>
                  </p:cNvPr>
                  <p:cNvSpPr/>
                  <p:nvPr/>
                </p:nvSpPr>
                <p:spPr>
                  <a:xfrm flipH="1">
                    <a:off x="836393" y="4467386"/>
                    <a:ext cx="2399639" cy="516423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 lIns="91440" tIns="45720" rIns="91440" bIns="45720" anchor="t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200" dirty="0"/>
                      <a:t>七夕节已成为了商家推出特别产品和活动的机会之一。</a:t>
                    </a:r>
                  </a:p>
                </p:txBody>
              </p:sp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53F1F0AB-DA48-153B-EF5F-07E9E7E04D0E}"/>
                      </a:ext>
                    </a:extLst>
                  </p:cNvPr>
                  <p:cNvSpPr txBox="1"/>
                  <p:nvPr/>
                </p:nvSpPr>
                <p:spPr>
                  <a:xfrm>
                    <a:off x="836397" y="4010516"/>
                    <a:ext cx="2399639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91440" tIns="45720" rIns="91440" bIns="45720" anchor="b" anchorCtr="0">
                    <a:noAutofit/>
                  </a:bodyPr>
                  <a:lstStyle/>
                  <a:p>
                    <a:pPr>
                      <a:lnSpc>
                        <a:spcPct val="100000"/>
                      </a:lnSpc>
                      <a:buSzPct val="25000"/>
                    </a:pPr>
                    <a:r>
                      <a:rPr lang="zh-CN" altLang="en-US" sz="2000" b="1" dirty="0"/>
                      <a:t>活动前期准备</a:t>
                    </a:r>
                  </a:p>
                </p:txBody>
              </p:sp>
              <p:grpSp>
                <p:nvGrpSpPr>
                  <p:cNvPr id="21" name="组合 20">
                    <a:extLst>
                      <a:ext uri="{FF2B5EF4-FFF2-40B4-BE49-F238E27FC236}">
                        <a16:creationId xmlns:a16="http://schemas.microsoft.com/office/drawing/2014/main" id="{066D3CF5-6F96-9667-6BE6-4F34F63F7D64}"/>
                      </a:ext>
                    </a:extLst>
                  </p:cNvPr>
                  <p:cNvGrpSpPr/>
                  <p:nvPr/>
                </p:nvGrpSpPr>
                <p:grpSpPr>
                  <a:xfrm>
                    <a:off x="951519" y="3239079"/>
                    <a:ext cx="410200" cy="410198"/>
                    <a:chOff x="6362386" y="3130100"/>
                    <a:chExt cx="410200" cy="410198"/>
                  </a:xfrm>
                </p:grpSpPr>
                <p:sp>
                  <p:nvSpPr>
                    <p:cNvPr id="22" name="矩形: 圆角 21">
                      <a:extLst>
                        <a:ext uri="{FF2B5EF4-FFF2-40B4-BE49-F238E27FC236}">
                          <a16:creationId xmlns:a16="http://schemas.microsoft.com/office/drawing/2014/main" id="{726AC564-3986-CEF6-8A94-460F262670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62386" y="3130100"/>
                      <a:ext cx="410200" cy="410198"/>
                    </a:xfrm>
                    <a:prstGeom prst="roundRect">
                      <a:avLst/>
                    </a:prstGeom>
                    <a:solidFill>
                      <a:schemeClr val="accent1"/>
                    </a:solidFill>
                    <a:ln w="57150" cap="rnd">
                      <a:noFill/>
                      <a:prstDash val="solid"/>
                      <a:round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normAutofit fontScale="92500" lnSpcReduction="10000"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9pPr>
                    </a:lstStyle>
                    <a:p>
                      <a:pPr algn="ctr" defTabSz="913765"/>
                      <a:endParaRPr lang="zh-CN" altLang="en-US" sz="200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3" name="任意多边形: 形状 22">
                      <a:extLst>
                        <a:ext uri="{FF2B5EF4-FFF2-40B4-BE49-F238E27FC236}">
                          <a16:creationId xmlns:a16="http://schemas.microsoft.com/office/drawing/2014/main" id="{CECCF956-E02B-1AC5-3105-E27F171548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8486" y="3270678"/>
                      <a:ext cx="178001" cy="141741"/>
                    </a:xfrm>
                    <a:custGeom>
                      <a:avLst/>
                      <a:gdLst>
                        <a:gd name="connsiteX0" fmla="*/ 486767 w 514350"/>
                        <a:gd name="connsiteY0" fmla="*/ 621 h 409575"/>
                        <a:gd name="connsiteX1" fmla="*/ 515342 w 514350"/>
                        <a:gd name="connsiteY1" fmla="*/ 29196 h 409575"/>
                        <a:gd name="connsiteX2" fmla="*/ 515342 w 514350"/>
                        <a:gd name="connsiteY2" fmla="*/ 324471 h 409575"/>
                        <a:gd name="connsiteX3" fmla="*/ 486767 w 514350"/>
                        <a:gd name="connsiteY3" fmla="*/ 353046 h 409575"/>
                        <a:gd name="connsiteX4" fmla="*/ 192159 w 514350"/>
                        <a:gd name="connsiteY4" fmla="*/ 353046 h 409575"/>
                        <a:gd name="connsiteX5" fmla="*/ 115387 w 514350"/>
                        <a:gd name="connsiteY5" fmla="*/ 410196 h 409575"/>
                        <a:gd name="connsiteX6" fmla="*/ 115387 w 514350"/>
                        <a:gd name="connsiteY6" fmla="*/ 353046 h 409575"/>
                        <a:gd name="connsiteX7" fmla="*/ 29567 w 514350"/>
                        <a:gd name="connsiteY7" fmla="*/ 353046 h 409575"/>
                        <a:gd name="connsiteX8" fmla="*/ 992 w 514350"/>
                        <a:gd name="connsiteY8" fmla="*/ 324471 h 409575"/>
                        <a:gd name="connsiteX9" fmla="*/ 992 w 514350"/>
                        <a:gd name="connsiteY9" fmla="*/ 29196 h 409575"/>
                        <a:gd name="connsiteX10" fmla="*/ 29567 w 514350"/>
                        <a:gd name="connsiteY10" fmla="*/ 621 h 409575"/>
                        <a:gd name="connsiteX11" fmla="*/ 486767 w 514350"/>
                        <a:gd name="connsiteY11" fmla="*/ 621 h 409575"/>
                        <a:gd name="connsiteX12" fmla="*/ 124817 w 514350"/>
                        <a:gd name="connsiteY12" fmla="*/ 143496 h 409575"/>
                        <a:gd name="connsiteX13" fmla="*/ 91480 w 514350"/>
                        <a:gd name="connsiteY13" fmla="*/ 176834 h 409575"/>
                        <a:gd name="connsiteX14" fmla="*/ 124817 w 514350"/>
                        <a:gd name="connsiteY14" fmla="*/ 210171 h 409575"/>
                        <a:gd name="connsiteX15" fmla="*/ 158155 w 514350"/>
                        <a:gd name="connsiteY15" fmla="*/ 176834 h 409575"/>
                        <a:gd name="connsiteX16" fmla="*/ 124817 w 514350"/>
                        <a:gd name="connsiteY16" fmla="*/ 143496 h 409575"/>
                        <a:gd name="connsiteX17" fmla="*/ 258167 w 514350"/>
                        <a:gd name="connsiteY17" fmla="*/ 143496 h 409575"/>
                        <a:gd name="connsiteX18" fmla="*/ 224830 w 514350"/>
                        <a:gd name="connsiteY18" fmla="*/ 176834 h 409575"/>
                        <a:gd name="connsiteX19" fmla="*/ 258167 w 514350"/>
                        <a:gd name="connsiteY19" fmla="*/ 210171 h 409575"/>
                        <a:gd name="connsiteX20" fmla="*/ 291505 w 514350"/>
                        <a:gd name="connsiteY20" fmla="*/ 176834 h 409575"/>
                        <a:gd name="connsiteX21" fmla="*/ 258167 w 514350"/>
                        <a:gd name="connsiteY21" fmla="*/ 143496 h 409575"/>
                        <a:gd name="connsiteX22" fmla="*/ 391517 w 514350"/>
                        <a:gd name="connsiteY22" fmla="*/ 143496 h 409575"/>
                        <a:gd name="connsiteX23" fmla="*/ 358180 w 514350"/>
                        <a:gd name="connsiteY23" fmla="*/ 176834 h 409575"/>
                        <a:gd name="connsiteX24" fmla="*/ 391517 w 514350"/>
                        <a:gd name="connsiteY24" fmla="*/ 210171 h 409575"/>
                        <a:gd name="connsiteX25" fmla="*/ 424855 w 514350"/>
                        <a:gd name="connsiteY25" fmla="*/ 176834 h 409575"/>
                        <a:gd name="connsiteX26" fmla="*/ 391517 w 514350"/>
                        <a:gd name="connsiteY26" fmla="*/ 143496 h 4095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514350" h="409575">
                          <a:moveTo>
                            <a:pt x="486767" y="621"/>
                          </a:moveTo>
                          <a:cubicBezTo>
                            <a:pt x="502579" y="621"/>
                            <a:pt x="515342" y="13385"/>
                            <a:pt x="515342" y="29196"/>
                          </a:cubicBezTo>
                          <a:lnTo>
                            <a:pt x="515342" y="324471"/>
                          </a:lnTo>
                          <a:cubicBezTo>
                            <a:pt x="515342" y="340282"/>
                            <a:pt x="502579" y="353046"/>
                            <a:pt x="486767" y="353046"/>
                          </a:cubicBezTo>
                          <a:lnTo>
                            <a:pt x="192159" y="353046"/>
                          </a:lnTo>
                          <a:lnTo>
                            <a:pt x="115387" y="410196"/>
                          </a:lnTo>
                          <a:lnTo>
                            <a:pt x="115387" y="353046"/>
                          </a:lnTo>
                          <a:lnTo>
                            <a:pt x="29567" y="353046"/>
                          </a:lnTo>
                          <a:cubicBezTo>
                            <a:pt x="13755" y="353046"/>
                            <a:pt x="992" y="340282"/>
                            <a:pt x="992" y="324471"/>
                          </a:cubicBezTo>
                          <a:lnTo>
                            <a:pt x="992" y="29196"/>
                          </a:lnTo>
                          <a:cubicBezTo>
                            <a:pt x="992" y="13385"/>
                            <a:pt x="13755" y="621"/>
                            <a:pt x="29567" y="621"/>
                          </a:cubicBezTo>
                          <a:lnTo>
                            <a:pt x="486767" y="621"/>
                          </a:lnTo>
                          <a:close/>
                          <a:moveTo>
                            <a:pt x="124817" y="143496"/>
                          </a:moveTo>
                          <a:cubicBezTo>
                            <a:pt x="106434" y="143496"/>
                            <a:pt x="91480" y="158450"/>
                            <a:pt x="91480" y="176834"/>
                          </a:cubicBezTo>
                          <a:cubicBezTo>
                            <a:pt x="91480" y="195217"/>
                            <a:pt x="106434" y="210171"/>
                            <a:pt x="124817" y="210171"/>
                          </a:cubicBezTo>
                          <a:cubicBezTo>
                            <a:pt x="143200" y="210171"/>
                            <a:pt x="158155" y="195217"/>
                            <a:pt x="158155" y="176834"/>
                          </a:cubicBezTo>
                          <a:cubicBezTo>
                            <a:pt x="158155" y="158450"/>
                            <a:pt x="143200" y="143496"/>
                            <a:pt x="124817" y="143496"/>
                          </a:cubicBezTo>
                          <a:close/>
                          <a:moveTo>
                            <a:pt x="258167" y="143496"/>
                          </a:moveTo>
                          <a:cubicBezTo>
                            <a:pt x="239784" y="143496"/>
                            <a:pt x="224830" y="158450"/>
                            <a:pt x="224830" y="176834"/>
                          </a:cubicBezTo>
                          <a:cubicBezTo>
                            <a:pt x="224830" y="195217"/>
                            <a:pt x="239784" y="210171"/>
                            <a:pt x="258167" y="210171"/>
                          </a:cubicBezTo>
                          <a:cubicBezTo>
                            <a:pt x="276550" y="210171"/>
                            <a:pt x="291505" y="195217"/>
                            <a:pt x="291505" y="176834"/>
                          </a:cubicBezTo>
                          <a:cubicBezTo>
                            <a:pt x="291505" y="158450"/>
                            <a:pt x="276550" y="143496"/>
                            <a:pt x="258167" y="143496"/>
                          </a:cubicBezTo>
                          <a:close/>
                          <a:moveTo>
                            <a:pt x="391517" y="143496"/>
                          </a:moveTo>
                          <a:cubicBezTo>
                            <a:pt x="373134" y="143496"/>
                            <a:pt x="358180" y="158450"/>
                            <a:pt x="358180" y="176834"/>
                          </a:cubicBezTo>
                          <a:cubicBezTo>
                            <a:pt x="358180" y="195217"/>
                            <a:pt x="373134" y="210171"/>
                            <a:pt x="391517" y="210171"/>
                          </a:cubicBezTo>
                          <a:cubicBezTo>
                            <a:pt x="409900" y="210171"/>
                            <a:pt x="424855" y="195217"/>
                            <a:pt x="424855" y="176834"/>
                          </a:cubicBezTo>
                          <a:cubicBezTo>
                            <a:pt x="424855" y="158450"/>
                            <a:pt x="409900" y="143496"/>
                            <a:pt x="391517" y="143496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 cap="rnd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rmAutofit fontScale="25000" lnSpcReduction="20000"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9pPr>
                    </a:lstStyle>
                    <a:p>
                      <a:pPr algn="ctr" defTabSz="914354"/>
                      <a:endParaRPr lang="zh-CN" altLang="en-US" sz="200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6FEAB534-A9B8-81AD-CD19-4D1391E7CF6E}"/>
                  </a:ext>
                </a:extLst>
              </p:cNvPr>
              <p:cNvGrpSpPr/>
              <p:nvPr/>
            </p:nvGrpSpPr>
            <p:grpSpPr>
              <a:xfrm>
                <a:off x="8752568" y="2882905"/>
                <a:ext cx="2766332" cy="2766677"/>
                <a:chOff x="6326868" y="2882905"/>
                <a:chExt cx="2766332" cy="2766677"/>
              </a:xfrm>
            </p:grpSpPr>
            <p:sp>
              <p:nvSpPr>
                <p:cNvPr id="10" name="矩形: 圆角 9">
                  <a:extLst>
                    <a:ext uri="{FF2B5EF4-FFF2-40B4-BE49-F238E27FC236}">
                      <a16:creationId xmlns:a16="http://schemas.microsoft.com/office/drawing/2014/main" id="{B0BE5A3A-D53B-2B70-B5B0-35C9295BC70C}"/>
                    </a:ext>
                  </a:extLst>
                </p:cNvPr>
                <p:cNvSpPr/>
                <p:nvPr/>
              </p:nvSpPr>
              <p:spPr>
                <a:xfrm>
                  <a:off x="6326868" y="2882905"/>
                  <a:ext cx="2766332" cy="2766677"/>
                </a:xfrm>
                <a:prstGeom prst="roundRect">
                  <a:avLst>
                    <a:gd name="adj" fmla="val 7900"/>
                  </a:avLst>
                </a:prstGeom>
                <a:solidFill>
                  <a:schemeClr val="accent3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1" name="组合 10">
                  <a:extLst>
                    <a:ext uri="{FF2B5EF4-FFF2-40B4-BE49-F238E27FC236}">
                      <a16:creationId xmlns:a16="http://schemas.microsoft.com/office/drawing/2014/main" id="{98F01440-B102-B0F4-7FBE-C0EDDA906474}"/>
                    </a:ext>
                  </a:extLst>
                </p:cNvPr>
                <p:cNvGrpSpPr/>
                <p:nvPr/>
              </p:nvGrpSpPr>
              <p:grpSpPr>
                <a:xfrm>
                  <a:off x="6510213" y="3239079"/>
                  <a:ext cx="2399643" cy="1966330"/>
                  <a:chOff x="6473387" y="3239079"/>
                  <a:chExt cx="2399643" cy="1966330"/>
                </a:xfrm>
              </p:grpSpPr>
              <p:sp>
                <p:nvSpPr>
                  <p:cNvPr id="12" name="矩形 11">
                    <a:extLst>
                      <a:ext uri="{FF2B5EF4-FFF2-40B4-BE49-F238E27FC236}">
                        <a16:creationId xmlns:a16="http://schemas.microsoft.com/office/drawing/2014/main" id="{F89D857E-2FFA-43D2-E37B-786466931E9B}"/>
                      </a:ext>
                    </a:extLst>
                  </p:cNvPr>
                  <p:cNvSpPr/>
                  <p:nvPr/>
                </p:nvSpPr>
                <p:spPr>
                  <a:xfrm flipH="1">
                    <a:off x="6473387" y="4467386"/>
                    <a:ext cx="2399639" cy="738023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 lIns="91440" tIns="45720" rIns="91440" bIns="45720" anchor="t">
                    <a:sp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200" dirty="0"/>
                      <a:t>商家可以通过打折、送礼等营销手段来提高销售量，增加品牌曝光率。</a:t>
                    </a:r>
                  </a:p>
                </p:txBody>
              </p:sp>
              <p:sp>
                <p:nvSpPr>
                  <p:cNvPr id="13" name="文本框 12">
                    <a:extLst>
                      <a:ext uri="{FF2B5EF4-FFF2-40B4-BE49-F238E27FC236}">
                        <a16:creationId xmlns:a16="http://schemas.microsoft.com/office/drawing/2014/main" id="{9229317F-CA11-6235-FDC6-6298F8C5B21B}"/>
                      </a:ext>
                    </a:extLst>
                  </p:cNvPr>
                  <p:cNvSpPr txBox="1"/>
                  <p:nvPr/>
                </p:nvSpPr>
                <p:spPr>
                  <a:xfrm>
                    <a:off x="6473391" y="4010516"/>
                    <a:ext cx="2399639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91440" tIns="45720" rIns="91440" bIns="45720" anchor="b" anchorCtr="0">
                    <a:noAutofit/>
                  </a:bodyPr>
                  <a:lstStyle/>
                  <a:p>
                    <a:pPr>
                      <a:lnSpc>
                        <a:spcPct val="100000"/>
                      </a:lnSpc>
                      <a:buSzPct val="25000"/>
                    </a:pPr>
                    <a:r>
                      <a:rPr lang="zh-CN" altLang="en-US" sz="2000" b="1" dirty="0"/>
                      <a:t>七夕节特别活动</a:t>
                    </a:r>
                  </a:p>
                </p:txBody>
              </p:sp>
              <p:grpSp>
                <p:nvGrpSpPr>
                  <p:cNvPr id="14" name="组合 13">
                    <a:extLst>
                      <a:ext uri="{FF2B5EF4-FFF2-40B4-BE49-F238E27FC236}">
                        <a16:creationId xmlns:a16="http://schemas.microsoft.com/office/drawing/2014/main" id="{4210D6BC-5998-94EF-0D08-EDEFA183649F}"/>
                      </a:ext>
                    </a:extLst>
                  </p:cNvPr>
                  <p:cNvGrpSpPr/>
                  <p:nvPr/>
                </p:nvGrpSpPr>
                <p:grpSpPr>
                  <a:xfrm>
                    <a:off x="6558387" y="3239079"/>
                    <a:ext cx="410200" cy="410198"/>
                    <a:chOff x="7307583" y="3130100"/>
                    <a:chExt cx="410200" cy="410198"/>
                  </a:xfrm>
                </p:grpSpPr>
                <p:sp>
                  <p:nvSpPr>
                    <p:cNvPr id="15" name="矩形: 圆角 14">
                      <a:extLst>
                        <a:ext uri="{FF2B5EF4-FFF2-40B4-BE49-F238E27FC236}">
                          <a16:creationId xmlns:a16="http://schemas.microsoft.com/office/drawing/2014/main" id="{EF417517-9386-3E96-FAF1-CAC13E7755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07583" y="3130100"/>
                      <a:ext cx="410200" cy="410198"/>
                    </a:xfrm>
                    <a:prstGeom prst="roundRect">
                      <a:avLst/>
                    </a:prstGeom>
                    <a:solidFill>
                      <a:schemeClr val="accent3"/>
                    </a:solidFill>
                    <a:ln w="57150" cap="rnd">
                      <a:noFill/>
                      <a:prstDash val="solid"/>
                      <a:round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normAutofit fontScale="92500" lnSpcReduction="10000"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9pPr>
                    </a:lstStyle>
                    <a:p>
                      <a:pPr algn="ctr" defTabSz="913765"/>
                      <a:endParaRPr lang="zh-CN" altLang="en-US" sz="200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6" name="任意多边形: 形状 15">
                      <a:extLst>
                        <a:ext uri="{FF2B5EF4-FFF2-40B4-BE49-F238E27FC236}">
                          <a16:creationId xmlns:a16="http://schemas.microsoft.com/office/drawing/2014/main" id="{444B3CC8-F0DC-CF2D-49E7-B2B3B41897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23682" y="3250962"/>
                      <a:ext cx="178001" cy="174822"/>
                    </a:xfrm>
                    <a:custGeom>
                      <a:avLst/>
                      <a:gdLst>
                        <a:gd name="connsiteX0" fmla="*/ 343764 w 533400"/>
                        <a:gd name="connsiteY0" fmla="*/ 276846 h 523875"/>
                        <a:gd name="connsiteX1" fmla="*/ 372339 w 533400"/>
                        <a:gd name="connsiteY1" fmla="*/ 305421 h 523875"/>
                        <a:gd name="connsiteX2" fmla="*/ 372339 w 533400"/>
                        <a:gd name="connsiteY2" fmla="*/ 495921 h 523875"/>
                        <a:gd name="connsiteX3" fmla="*/ 343764 w 533400"/>
                        <a:gd name="connsiteY3" fmla="*/ 524496 h 523875"/>
                        <a:gd name="connsiteX4" fmla="*/ 191364 w 533400"/>
                        <a:gd name="connsiteY4" fmla="*/ 524496 h 523875"/>
                        <a:gd name="connsiteX5" fmla="*/ 162789 w 533400"/>
                        <a:gd name="connsiteY5" fmla="*/ 495921 h 523875"/>
                        <a:gd name="connsiteX6" fmla="*/ 162789 w 533400"/>
                        <a:gd name="connsiteY6" fmla="*/ 305421 h 523875"/>
                        <a:gd name="connsiteX7" fmla="*/ 191364 w 533400"/>
                        <a:gd name="connsiteY7" fmla="*/ 276846 h 523875"/>
                        <a:gd name="connsiteX8" fmla="*/ 343764 w 533400"/>
                        <a:gd name="connsiteY8" fmla="*/ 276846 h 523875"/>
                        <a:gd name="connsiteX9" fmla="*/ 143739 w 533400"/>
                        <a:gd name="connsiteY9" fmla="*/ 114921 h 523875"/>
                        <a:gd name="connsiteX10" fmla="*/ 179934 w 533400"/>
                        <a:gd name="connsiteY10" fmla="*/ 153021 h 523875"/>
                        <a:gd name="connsiteX11" fmla="*/ 181839 w 533400"/>
                        <a:gd name="connsiteY11" fmla="*/ 153021 h 523875"/>
                        <a:gd name="connsiteX12" fmla="*/ 353289 w 533400"/>
                        <a:gd name="connsiteY12" fmla="*/ 153021 h 523875"/>
                        <a:gd name="connsiteX13" fmla="*/ 391389 w 533400"/>
                        <a:gd name="connsiteY13" fmla="*/ 116826 h 523875"/>
                        <a:gd name="connsiteX14" fmla="*/ 391389 w 533400"/>
                        <a:gd name="connsiteY14" fmla="*/ 114921 h 523875"/>
                        <a:gd name="connsiteX15" fmla="*/ 505689 w 533400"/>
                        <a:gd name="connsiteY15" fmla="*/ 114921 h 523875"/>
                        <a:gd name="connsiteX16" fmla="*/ 534264 w 533400"/>
                        <a:gd name="connsiteY16" fmla="*/ 143496 h 523875"/>
                        <a:gd name="connsiteX17" fmla="*/ 534264 w 533400"/>
                        <a:gd name="connsiteY17" fmla="*/ 381621 h 523875"/>
                        <a:gd name="connsiteX18" fmla="*/ 505689 w 533400"/>
                        <a:gd name="connsiteY18" fmla="*/ 410196 h 523875"/>
                        <a:gd name="connsiteX19" fmla="*/ 391389 w 533400"/>
                        <a:gd name="connsiteY19" fmla="*/ 410196 h 523875"/>
                        <a:gd name="connsiteX20" fmla="*/ 391389 w 533400"/>
                        <a:gd name="connsiteY20" fmla="*/ 295896 h 523875"/>
                        <a:gd name="connsiteX21" fmla="*/ 355194 w 533400"/>
                        <a:gd name="connsiteY21" fmla="*/ 257796 h 523875"/>
                        <a:gd name="connsiteX22" fmla="*/ 353289 w 533400"/>
                        <a:gd name="connsiteY22" fmla="*/ 257796 h 523875"/>
                        <a:gd name="connsiteX23" fmla="*/ 181839 w 533400"/>
                        <a:gd name="connsiteY23" fmla="*/ 257796 h 523875"/>
                        <a:gd name="connsiteX24" fmla="*/ 143739 w 533400"/>
                        <a:gd name="connsiteY24" fmla="*/ 293991 h 523875"/>
                        <a:gd name="connsiteX25" fmla="*/ 143739 w 533400"/>
                        <a:gd name="connsiteY25" fmla="*/ 295896 h 523875"/>
                        <a:gd name="connsiteX26" fmla="*/ 143739 w 533400"/>
                        <a:gd name="connsiteY26" fmla="*/ 410196 h 523875"/>
                        <a:gd name="connsiteX27" fmla="*/ 29439 w 533400"/>
                        <a:gd name="connsiteY27" fmla="*/ 410196 h 523875"/>
                        <a:gd name="connsiteX28" fmla="*/ 864 w 533400"/>
                        <a:gd name="connsiteY28" fmla="*/ 381621 h 523875"/>
                        <a:gd name="connsiteX29" fmla="*/ 864 w 533400"/>
                        <a:gd name="connsiteY29" fmla="*/ 201408 h 523875"/>
                        <a:gd name="connsiteX30" fmla="*/ 11151 w 533400"/>
                        <a:gd name="connsiteY30" fmla="*/ 175405 h 523875"/>
                        <a:gd name="connsiteX31" fmla="*/ 56300 w 533400"/>
                        <a:gd name="connsiteY31" fmla="*/ 127018 h 523875"/>
                        <a:gd name="connsiteX32" fmla="*/ 84112 w 533400"/>
                        <a:gd name="connsiteY32" fmla="*/ 114921 h 523875"/>
                        <a:gd name="connsiteX33" fmla="*/ 143739 w 533400"/>
                        <a:gd name="connsiteY33" fmla="*/ 114921 h 523875"/>
                        <a:gd name="connsiteX34" fmla="*/ 462827 w 533400"/>
                        <a:gd name="connsiteY34" fmla="*/ 172071 h 523875"/>
                        <a:gd name="connsiteX35" fmla="*/ 448539 w 533400"/>
                        <a:gd name="connsiteY35" fmla="*/ 186359 h 523875"/>
                        <a:gd name="connsiteX36" fmla="*/ 462827 w 533400"/>
                        <a:gd name="connsiteY36" fmla="*/ 200646 h 523875"/>
                        <a:gd name="connsiteX37" fmla="*/ 477114 w 533400"/>
                        <a:gd name="connsiteY37" fmla="*/ 186359 h 523875"/>
                        <a:gd name="connsiteX38" fmla="*/ 462827 w 533400"/>
                        <a:gd name="connsiteY38" fmla="*/ 172071 h 523875"/>
                        <a:gd name="connsiteX39" fmla="*/ 343764 w 533400"/>
                        <a:gd name="connsiteY39" fmla="*/ 621 h 523875"/>
                        <a:gd name="connsiteX40" fmla="*/ 372339 w 533400"/>
                        <a:gd name="connsiteY40" fmla="*/ 29196 h 523875"/>
                        <a:gd name="connsiteX41" fmla="*/ 372339 w 533400"/>
                        <a:gd name="connsiteY41" fmla="*/ 105396 h 523875"/>
                        <a:gd name="connsiteX42" fmla="*/ 343764 w 533400"/>
                        <a:gd name="connsiteY42" fmla="*/ 133971 h 523875"/>
                        <a:gd name="connsiteX43" fmla="*/ 191364 w 533400"/>
                        <a:gd name="connsiteY43" fmla="*/ 133971 h 523875"/>
                        <a:gd name="connsiteX44" fmla="*/ 162789 w 533400"/>
                        <a:gd name="connsiteY44" fmla="*/ 105396 h 523875"/>
                        <a:gd name="connsiteX45" fmla="*/ 162789 w 533400"/>
                        <a:gd name="connsiteY45" fmla="*/ 29196 h 523875"/>
                        <a:gd name="connsiteX46" fmla="*/ 191364 w 533400"/>
                        <a:gd name="connsiteY46" fmla="*/ 621 h 523875"/>
                        <a:gd name="connsiteX47" fmla="*/ 343764 w 533400"/>
                        <a:gd name="connsiteY47" fmla="*/ 621 h 5238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</a:cxnLst>
                      <a:rect l="l" t="t" r="r" b="b"/>
                      <a:pathLst>
                        <a:path w="533400" h="523875">
                          <a:moveTo>
                            <a:pt x="343764" y="276846"/>
                          </a:moveTo>
                          <a:cubicBezTo>
                            <a:pt x="359576" y="276846"/>
                            <a:pt x="372339" y="289610"/>
                            <a:pt x="372339" y="305421"/>
                          </a:cubicBezTo>
                          <a:lnTo>
                            <a:pt x="372339" y="495921"/>
                          </a:lnTo>
                          <a:cubicBezTo>
                            <a:pt x="372339" y="511732"/>
                            <a:pt x="359576" y="524496"/>
                            <a:pt x="343764" y="524496"/>
                          </a:cubicBezTo>
                          <a:lnTo>
                            <a:pt x="191364" y="524496"/>
                          </a:lnTo>
                          <a:cubicBezTo>
                            <a:pt x="175552" y="524496"/>
                            <a:pt x="162789" y="511732"/>
                            <a:pt x="162789" y="495921"/>
                          </a:cubicBezTo>
                          <a:lnTo>
                            <a:pt x="162789" y="305421"/>
                          </a:lnTo>
                          <a:cubicBezTo>
                            <a:pt x="162789" y="289610"/>
                            <a:pt x="175552" y="276846"/>
                            <a:pt x="191364" y="276846"/>
                          </a:cubicBezTo>
                          <a:lnTo>
                            <a:pt x="343764" y="276846"/>
                          </a:lnTo>
                          <a:close/>
                          <a:moveTo>
                            <a:pt x="143739" y="114921"/>
                          </a:moveTo>
                          <a:cubicBezTo>
                            <a:pt x="143739" y="135305"/>
                            <a:pt x="159741" y="151973"/>
                            <a:pt x="179934" y="153021"/>
                          </a:cubicBezTo>
                          <a:lnTo>
                            <a:pt x="181839" y="153021"/>
                          </a:lnTo>
                          <a:lnTo>
                            <a:pt x="353289" y="153021"/>
                          </a:lnTo>
                          <a:cubicBezTo>
                            <a:pt x="373673" y="153021"/>
                            <a:pt x="390341" y="137019"/>
                            <a:pt x="391389" y="116826"/>
                          </a:cubicBezTo>
                          <a:lnTo>
                            <a:pt x="391389" y="114921"/>
                          </a:lnTo>
                          <a:lnTo>
                            <a:pt x="505689" y="114921"/>
                          </a:lnTo>
                          <a:cubicBezTo>
                            <a:pt x="521501" y="114921"/>
                            <a:pt x="534264" y="127685"/>
                            <a:pt x="534264" y="143496"/>
                          </a:cubicBezTo>
                          <a:lnTo>
                            <a:pt x="534264" y="381621"/>
                          </a:lnTo>
                          <a:cubicBezTo>
                            <a:pt x="534264" y="397432"/>
                            <a:pt x="521501" y="410196"/>
                            <a:pt x="505689" y="410196"/>
                          </a:cubicBezTo>
                          <a:lnTo>
                            <a:pt x="391389" y="410196"/>
                          </a:lnTo>
                          <a:lnTo>
                            <a:pt x="391389" y="295896"/>
                          </a:lnTo>
                          <a:cubicBezTo>
                            <a:pt x="391389" y="275512"/>
                            <a:pt x="375387" y="258844"/>
                            <a:pt x="355194" y="257796"/>
                          </a:cubicBezTo>
                          <a:lnTo>
                            <a:pt x="353289" y="257796"/>
                          </a:lnTo>
                          <a:lnTo>
                            <a:pt x="181839" y="257796"/>
                          </a:lnTo>
                          <a:cubicBezTo>
                            <a:pt x="161455" y="257796"/>
                            <a:pt x="144787" y="273798"/>
                            <a:pt x="143739" y="293991"/>
                          </a:cubicBezTo>
                          <a:lnTo>
                            <a:pt x="143739" y="295896"/>
                          </a:lnTo>
                          <a:lnTo>
                            <a:pt x="143739" y="410196"/>
                          </a:lnTo>
                          <a:lnTo>
                            <a:pt x="29439" y="410196"/>
                          </a:lnTo>
                          <a:cubicBezTo>
                            <a:pt x="13627" y="410196"/>
                            <a:pt x="864" y="397432"/>
                            <a:pt x="864" y="381621"/>
                          </a:cubicBezTo>
                          <a:lnTo>
                            <a:pt x="864" y="201408"/>
                          </a:lnTo>
                          <a:cubicBezTo>
                            <a:pt x="864" y="191788"/>
                            <a:pt x="4484" y="182454"/>
                            <a:pt x="11151" y="175405"/>
                          </a:cubicBezTo>
                          <a:lnTo>
                            <a:pt x="56300" y="127018"/>
                          </a:lnTo>
                          <a:cubicBezTo>
                            <a:pt x="63538" y="119303"/>
                            <a:pt x="73635" y="114921"/>
                            <a:pt x="84112" y="114921"/>
                          </a:cubicBezTo>
                          <a:lnTo>
                            <a:pt x="143739" y="114921"/>
                          </a:lnTo>
                          <a:close/>
                          <a:moveTo>
                            <a:pt x="462827" y="172071"/>
                          </a:moveTo>
                          <a:cubicBezTo>
                            <a:pt x="454921" y="172071"/>
                            <a:pt x="448539" y="178453"/>
                            <a:pt x="448539" y="186359"/>
                          </a:cubicBezTo>
                          <a:cubicBezTo>
                            <a:pt x="448539" y="194264"/>
                            <a:pt x="454921" y="200646"/>
                            <a:pt x="462827" y="200646"/>
                          </a:cubicBezTo>
                          <a:cubicBezTo>
                            <a:pt x="470732" y="200646"/>
                            <a:pt x="477114" y="194264"/>
                            <a:pt x="477114" y="186359"/>
                          </a:cubicBezTo>
                          <a:cubicBezTo>
                            <a:pt x="477114" y="178453"/>
                            <a:pt x="470732" y="172071"/>
                            <a:pt x="462827" y="172071"/>
                          </a:cubicBezTo>
                          <a:close/>
                          <a:moveTo>
                            <a:pt x="343764" y="621"/>
                          </a:moveTo>
                          <a:cubicBezTo>
                            <a:pt x="359576" y="621"/>
                            <a:pt x="372339" y="13385"/>
                            <a:pt x="372339" y="29196"/>
                          </a:cubicBezTo>
                          <a:lnTo>
                            <a:pt x="372339" y="105396"/>
                          </a:lnTo>
                          <a:cubicBezTo>
                            <a:pt x="372339" y="121207"/>
                            <a:pt x="359576" y="133971"/>
                            <a:pt x="343764" y="133971"/>
                          </a:cubicBezTo>
                          <a:lnTo>
                            <a:pt x="191364" y="133971"/>
                          </a:lnTo>
                          <a:cubicBezTo>
                            <a:pt x="175552" y="133971"/>
                            <a:pt x="162789" y="121207"/>
                            <a:pt x="162789" y="105396"/>
                          </a:cubicBezTo>
                          <a:lnTo>
                            <a:pt x="162789" y="29196"/>
                          </a:lnTo>
                          <a:cubicBezTo>
                            <a:pt x="162789" y="13385"/>
                            <a:pt x="175552" y="621"/>
                            <a:pt x="191364" y="621"/>
                          </a:cubicBezTo>
                          <a:lnTo>
                            <a:pt x="343764" y="62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 cap="rnd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rmAutofit fontScale="25000" lnSpcReduction="20000"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9pPr>
                    </a:lstStyle>
                    <a:p>
                      <a:pPr algn="ctr" defTabSz="914354"/>
                      <a:endParaRPr lang="zh-CN" altLang="en-US" sz="200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811101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9579" y="2571750"/>
            <a:ext cx="6231321" cy="857250"/>
          </a:xfrm>
        </p:spPr>
        <p:txBody>
          <a:bodyPr/>
          <a:lstStyle/>
          <a:p>
            <a:r>
              <a:rPr lang="en-US" altLang="zh-CN" dirty="0"/>
              <a:t>06.</a:t>
            </a:r>
            <a:r>
              <a:rPr lang="zh-CN" altLang="en-US" dirty="0"/>
              <a:t>总结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39579" y="3429000"/>
            <a:ext cx="6231321" cy="952500"/>
          </a:xfrm>
        </p:spPr>
        <p:txBody>
          <a:bodyPr/>
          <a:lstStyle/>
          <a:p>
            <a:r>
              <a:rPr lang="zh-CN" altLang="en-US" dirty="0"/>
              <a:t>总结七夕节的意义和祝福语，传递节日的美好祝福。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8792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734B0270-6A47-6A12-121A-3687B44DC0C2}"/>
              </a:ext>
            </a:extLst>
          </p:cNvPr>
          <p:cNvGrpSpPr/>
          <p:nvPr/>
        </p:nvGrpSpPr>
        <p:grpSpPr>
          <a:xfrm>
            <a:off x="666751" y="1688953"/>
            <a:ext cx="10858499" cy="3957706"/>
            <a:chOff x="666751" y="1798178"/>
            <a:chExt cx="10858499" cy="3957706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22C91AED-B9A5-46BE-5965-1E4567056F4F}"/>
                </a:ext>
              </a:extLst>
            </p:cNvPr>
            <p:cNvGrpSpPr/>
            <p:nvPr/>
          </p:nvGrpSpPr>
          <p:grpSpPr>
            <a:xfrm>
              <a:off x="955608" y="3134133"/>
              <a:ext cx="10280784" cy="2621751"/>
              <a:chOff x="955608" y="3134133"/>
              <a:chExt cx="10280784" cy="2621751"/>
            </a:xfrm>
          </p:grpSpPr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CB17F01C-BA95-83EF-EACF-F5D296C078DE}"/>
                  </a:ext>
                </a:extLst>
              </p:cNvPr>
              <p:cNvGrpSpPr/>
              <p:nvPr/>
            </p:nvGrpSpPr>
            <p:grpSpPr>
              <a:xfrm>
                <a:off x="955608" y="3134133"/>
                <a:ext cx="2517871" cy="2621751"/>
                <a:chOff x="955608" y="3134133"/>
                <a:chExt cx="2517871" cy="2621751"/>
              </a:xfrm>
            </p:grpSpPr>
            <p:sp>
              <p:nvSpPr>
                <p:cNvPr id="14" name="椭圆 13">
                  <a:extLst>
                    <a:ext uri="{FF2B5EF4-FFF2-40B4-BE49-F238E27FC236}">
                      <a16:creationId xmlns:a16="http://schemas.microsoft.com/office/drawing/2014/main" id="{DAAD5486-4C6B-DC36-902E-0CB28B918C22}"/>
                    </a:ext>
                  </a:extLst>
                </p:cNvPr>
                <p:cNvSpPr/>
                <p:nvPr/>
              </p:nvSpPr>
              <p:spPr>
                <a:xfrm>
                  <a:off x="1297088" y="3429000"/>
                  <a:ext cx="1834911" cy="1834913"/>
                </a:xfrm>
                <a:prstGeom prst="ellipse">
                  <a:avLst/>
                </a:prstGeom>
                <a:solidFill>
                  <a:schemeClr val="accent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rm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zh-CN" altLang="en-US" sz="2000" b="1" dirty="0">
                      <a:solidFill>
                        <a:schemeClr val="tx1"/>
                      </a:solidFill>
                    </a:rPr>
                    <a:t>爱情美满百年</a:t>
                  </a:r>
                  <a:endParaRPr lang="en-US" sz="2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282F34F3-B4FF-C4A7-EC09-7CE378D90688}"/>
                    </a:ext>
                  </a:extLst>
                </p:cNvPr>
                <p:cNvSpPr txBox="1"/>
                <p:nvPr/>
              </p:nvSpPr>
              <p:spPr>
                <a:xfrm>
                  <a:off x="955608" y="5461060"/>
                  <a:ext cx="2517871" cy="294824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kumimoji="0" lang="zh-CN" altLang="en-US" sz="120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祝愿情侣们的爱情长久美满</a:t>
                  </a:r>
                  <a:endParaRPr kumimoji="0" lang="en-GB" sz="12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884C2E66-4669-BA89-94D1-52BF31B0CB4A}"/>
                    </a:ext>
                  </a:extLst>
                </p:cNvPr>
                <p:cNvSpPr txBox="1"/>
                <p:nvPr/>
              </p:nvSpPr>
              <p:spPr>
                <a:xfrm>
                  <a:off x="1944543" y="3134133"/>
                  <a:ext cx="540000" cy="54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wrap="none" lIns="91440" tIns="45720" rIns="91440" bIns="45720" rtlCol="0" anchor="ctr" anchorCtr="0">
                  <a:noAutofit/>
                </a:bodyPr>
                <a:lstStyle>
                  <a:defPPr>
                    <a:defRPr lang="zh-CN"/>
                  </a:defPPr>
                  <a:lvl1pPr algn="ctr">
                    <a:defRPr kumimoji="1" sz="2000" b="1">
                      <a:solidFill>
                        <a:srgbClr val="FFFFFF"/>
                      </a:solidFill>
                    </a:defRPr>
                  </a:lvl1pPr>
                </a:lstStyle>
                <a:p>
                  <a:r>
                    <a:rPr lang="en-US" altLang="zh-CN"/>
                    <a:t>01</a:t>
                  </a:r>
                  <a:endParaRPr lang="zh-CN" altLang="en-US" dirty="0"/>
                </a:p>
              </p:txBody>
            </p:sp>
          </p:grpSp>
          <p:grpSp>
            <p:nvGrpSpPr>
              <p:cNvPr id="6" name="组合 5">
                <a:extLst>
                  <a:ext uri="{FF2B5EF4-FFF2-40B4-BE49-F238E27FC236}">
                    <a16:creationId xmlns:a16="http://schemas.microsoft.com/office/drawing/2014/main" id="{E2E4A156-3E6C-ACA8-DD33-4CD0F3966508}"/>
                  </a:ext>
                </a:extLst>
              </p:cNvPr>
              <p:cNvGrpSpPr/>
              <p:nvPr/>
            </p:nvGrpSpPr>
            <p:grpSpPr>
              <a:xfrm>
                <a:off x="4837065" y="3134133"/>
                <a:ext cx="2517871" cy="2621751"/>
                <a:chOff x="3539014" y="3134133"/>
                <a:chExt cx="2517871" cy="2621751"/>
              </a:xfrm>
            </p:grpSpPr>
            <p:sp>
              <p:nvSpPr>
                <p:cNvPr id="11" name="椭圆 10">
                  <a:extLst>
                    <a:ext uri="{FF2B5EF4-FFF2-40B4-BE49-F238E27FC236}">
                      <a16:creationId xmlns:a16="http://schemas.microsoft.com/office/drawing/2014/main" id="{2D052D8A-AAE0-4372-BF98-2358B2A6C2EF}"/>
                    </a:ext>
                  </a:extLst>
                </p:cNvPr>
                <p:cNvSpPr/>
                <p:nvPr/>
              </p:nvSpPr>
              <p:spPr>
                <a:xfrm>
                  <a:off x="3880494" y="3429000"/>
                  <a:ext cx="1834911" cy="1834913"/>
                </a:xfrm>
                <a:prstGeom prst="ellipse">
                  <a:avLst/>
                </a:prstGeom>
                <a:solidFill>
                  <a:schemeClr val="accent2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rm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zh-CN" altLang="en-US" sz="2000" b="1" dirty="0">
                      <a:solidFill>
                        <a:srgbClr val="F8F8F8"/>
                      </a:solidFill>
                    </a:rPr>
                    <a:t>幸福甜蜜相伴</a:t>
                  </a:r>
                  <a:endParaRPr lang="en-US" altLang="zh-CN" sz="2000" b="1" dirty="0">
                    <a:solidFill>
                      <a:srgbClr val="F8F8F8"/>
                    </a:solidFill>
                  </a:endParaRPr>
                </a:p>
              </p:txBody>
            </p:sp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7F9737F9-1FE6-BA83-EE2B-7BA787FE3C30}"/>
                    </a:ext>
                  </a:extLst>
                </p:cNvPr>
                <p:cNvSpPr txBox="1"/>
                <p:nvPr/>
              </p:nvSpPr>
              <p:spPr>
                <a:xfrm>
                  <a:off x="3539014" y="5461060"/>
                  <a:ext cx="2517871" cy="294824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kumimoji="0" lang="zh-CN" altLang="en-US" sz="120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祝愿大家幸福美满，一生相伴</a:t>
                  </a:r>
                  <a:endParaRPr kumimoji="0" lang="en-GB" sz="12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383F371E-9CFA-CC15-3CB0-8515302CED4A}"/>
                    </a:ext>
                  </a:extLst>
                </p:cNvPr>
                <p:cNvSpPr txBox="1"/>
                <p:nvPr/>
              </p:nvSpPr>
              <p:spPr>
                <a:xfrm>
                  <a:off x="4527949" y="3134133"/>
                  <a:ext cx="540000" cy="54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wrap="none" lIns="91440" tIns="45720" rIns="91440" bIns="45720" rtlCol="0" anchor="ctr" anchorCtr="0">
                  <a:noAutofit/>
                </a:bodyPr>
                <a:lstStyle>
                  <a:defPPr>
                    <a:defRPr lang="zh-CN"/>
                  </a:defPPr>
                  <a:lvl1pPr algn="ctr">
                    <a:defRPr kumimoji="1" sz="2000" b="1">
                      <a:solidFill>
                        <a:srgbClr val="FFFFFF"/>
                      </a:solidFill>
                    </a:defRPr>
                  </a:lvl1pPr>
                </a:lstStyle>
                <a:p>
                  <a:r>
                    <a:rPr lang="en-US" altLang="zh-CN">
                      <a:solidFill>
                        <a:schemeClr val="tx1"/>
                      </a:solidFill>
                    </a:rPr>
                    <a:t>02</a:t>
                  </a:r>
                  <a:endParaRPr lang="zh-CN" alt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F4F1071F-A7EC-E543-526F-8ED1FEE2DC74}"/>
                  </a:ext>
                </a:extLst>
              </p:cNvPr>
              <p:cNvGrpSpPr/>
              <p:nvPr/>
            </p:nvGrpSpPr>
            <p:grpSpPr>
              <a:xfrm>
                <a:off x="8718521" y="3134133"/>
                <a:ext cx="2517871" cy="2621751"/>
                <a:chOff x="8857452" y="3134133"/>
                <a:chExt cx="2517871" cy="2621751"/>
              </a:xfrm>
            </p:grpSpPr>
            <p:sp>
              <p:nvSpPr>
                <p:cNvPr id="8" name="椭圆 7">
                  <a:extLst>
                    <a:ext uri="{FF2B5EF4-FFF2-40B4-BE49-F238E27FC236}">
                      <a16:creationId xmlns:a16="http://schemas.microsoft.com/office/drawing/2014/main" id="{0A7F9B82-EAE2-824D-3D0F-2E81EF37EF7E}"/>
                    </a:ext>
                  </a:extLst>
                </p:cNvPr>
                <p:cNvSpPr/>
                <p:nvPr/>
              </p:nvSpPr>
              <p:spPr>
                <a:xfrm>
                  <a:off x="9198933" y="3429000"/>
                  <a:ext cx="1834911" cy="1834913"/>
                </a:xfrm>
                <a:prstGeom prst="ellipse">
                  <a:avLst/>
                </a:prstGeom>
                <a:solidFill>
                  <a:schemeClr val="accent3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rm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zh-CN" altLang="en-US" sz="2000" b="1" dirty="0">
                      <a:solidFill>
                        <a:schemeClr val="tx1"/>
                      </a:solidFill>
                    </a:rPr>
                    <a:t>情比金坚永不灭</a:t>
                  </a:r>
                  <a:endParaRPr lang="en-US" altLang="zh-CN" sz="2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8B6327A0-10D0-D60A-2441-558892999AA7}"/>
                    </a:ext>
                  </a:extLst>
                </p:cNvPr>
                <p:cNvSpPr txBox="1"/>
                <p:nvPr/>
              </p:nvSpPr>
              <p:spPr>
                <a:xfrm>
                  <a:off x="8857452" y="5461060"/>
                  <a:ext cx="2517871" cy="294824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kumimoji="0" lang="zh-CN" altLang="en-US" sz="120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祝愿爱情和友情永不磨灭</a:t>
                  </a:r>
                  <a:endParaRPr kumimoji="0" lang="en-GB" sz="12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922516CE-C951-8858-D2CA-7D75AAE84273}"/>
                    </a:ext>
                  </a:extLst>
                </p:cNvPr>
                <p:cNvSpPr txBox="1"/>
                <p:nvPr/>
              </p:nvSpPr>
              <p:spPr>
                <a:xfrm>
                  <a:off x="9846389" y="3134133"/>
                  <a:ext cx="540000" cy="54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wrap="none" lIns="91440" tIns="45720" rIns="91440" bIns="45720" rtlCol="0" anchor="ctr" anchorCtr="0">
                  <a:noAutofit/>
                </a:bodyPr>
                <a:lstStyle>
                  <a:defPPr>
                    <a:defRPr lang="zh-CN"/>
                  </a:defPPr>
                  <a:lvl1pPr algn="ctr">
                    <a:defRPr kumimoji="1" sz="2000" b="1">
                      <a:solidFill>
                        <a:srgbClr val="FFFFFF"/>
                      </a:solidFill>
                    </a:defRPr>
                  </a:lvl1pPr>
                </a:lstStyle>
                <a:p>
                  <a:r>
                    <a:rPr lang="en-US" altLang="zh-CN"/>
                    <a:t>03</a:t>
                  </a:r>
                  <a:endParaRPr lang="zh-CN" altLang="en-US" dirty="0"/>
                </a:p>
              </p:txBody>
            </p:sp>
          </p:grpSp>
        </p:grp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6DA3480A-0497-1DD7-C613-DF8F252B38D2}"/>
                </a:ext>
              </a:extLst>
            </p:cNvPr>
            <p:cNvGrpSpPr/>
            <p:nvPr/>
          </p:nvGrpSpPr>
          <p:grpSpPr>
            <a:xfrm>
              <a:off x="666751" y="1798178"/>
              <a:ext cx="10858499" cy="861343"/>
              <a:chOff x="666751" y="1544353"/>
              <a:chExt cx="10858499" cy="861343"/>
            </a:xfrm>
          </p:grpSpPr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AD9E7BB9-E919-6320-7301-BF2BC2F38240}"/>
                  </a:ext>
                </a:extLst>
              </p:cNvPr>
              <p:cNvSpPr/>
              <p:nvPr/>
            </p:nvSpPr>
            <p:spPr>
              <a:xfrm>
                <a:off x="666751" y="1544353"/>
                <a:ext cx="10852149" cy="685386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 anchorCtr="0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kumimoji="1" lang="zh-CN" altLang="en-US" sz="2400" b="1">
                    <a:solidFill>
                      <a:schemeClr val="tx1"/>
                    </a:solidFill>
                  </a:rPr>
                  <a:t>祝福语与意义总结</a:t>
                </a:r>
                <a:endParaRPr kumimoji="1" lang="en-US" altLang="zh-CN" sz="2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30E28A94-3E12-DD17-9374-E05FAFA0920F}"/>
                  </a:ext>
                </a:extLst>
              </p:cNvPr>
              <p:cNvSpPr/>
              <p:nvPr/>
            </p:nvSpPr>
            <p:spPr>
              <a:xfrm>
                <a:off x="666751" y="2110872"/>
                <a:ext cx="10858499" cy="29482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kumimoji="1" lang="zh-CN" altLang="en-US" sz="1200" dirty="0">
                    <a:solidFill>
                      <a:schemeClr val="tx1"/>
                    </a:solidFill>
                  </a:rPr>
                  <a:t>用简洁的语言总结七夕节的意义，给出祝福语表达美好愿景，让听众感受到节日的温馨和祝福。</a:t>
                </a:r>
                <a:endParaRPr kumimoji="1" lang="en-US" altLang="zh-CN" sz="1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1" name="标题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/>
              <a:t>祝福语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4331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A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20F29C9F-260F-0E7B-0327-6FDCD654D57F}"/>
              </a:ext>
            </a:extLst>
          </p:cNvPr>
          <p:cNvGrpSpPr/>
          <p:nvPr/>
        </p:nvGrpSpPr>
        <p:grpSpPr>
          <a:xfrm>
            <a:off x="609600" y="629313"/>
            <a:ext cx="10921999" cy="5614254"/>
            <a:chOff x="609600" y="629313"/>
            <a:chExt cx="10921999" cy="5614254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6384E686-1A54-83F0-B90D-F914548E179F}"/>
                </a:ext>
              </a:extLst>
            </p:cNvPr>
            <p:cNvSpPr/>
            <p:nvPr/>
          </p:nvSpPr>
          <p:spPr>
            <a:xfrm>
              <a:off x="609600" y="629313"/>
              <a:ext cx="1723549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t" anchorCtr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kumimoji="1" lang="zh-CN" altLang="en-US" sz="6000" b="1" dirty="0">
                  <a:solidFill>
                    <a:schemeClr val="bg1"/>
                  </a:solidFill>
                </a:rPr>
                <a:t>目录</a:t>
              </a:r>
              <a:endParaRPr kumimoji="1" lang="en-US" altLang="zh-CN" sz="6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F093360F-088F-9A94-E55E-2E474A638DDE}"/>
                </a:ext>
              </a:extLst>
            </p:cNvPr>
            <p:cNvGrpSpPr/>
            <p:nvPr/>
          </p:nvGrpSpPr>
          <p:grpSpPr>
            <a:xfrm>
              <a:off x="685801" y="1980473"/>
              <a:ext cx="10845798" cy="4263094"/>
              <a:chOff x="685801" y="1980473"/>
              <a:chExt cx="10845798" cy="4263094"/>
            </a:xfrm>
          </p:grpSpPr>
          <p:grpSp>
            <p:nvGrpSpPr>
              <p:cNvPr id="6" name="组合 5">
                <a:extLst>
                  <a:ext uri="{FF2B5EF4-FFF2-40B4-BE49-F238E27FC236}">
                    <a16:creationId xmlns:a16="http://schemas.microsoft.com/office/drawing/2014/main" id="{0902E236-77F6-87DB-476F-49F4D8C26CE1}"/>
                  </a:ext>
                </a:extLst>
              </p:cNvPr>
              <p:cNvGrpSpPr/>
              <p:nvPr/>
            </p:nvGrpSpPr>
            <p:grpSpPr>
              <a:xfrm>
                <a:off x="685801" y="3469411"/>
                <a:ext cx="10845798" cy="540750"/>
                <a:chOff x="685801" y="3469411"/>
                <a:chExt cx="10845798" cy="540750"/>
              </a:xfrm>
            </p:grpSpPr>
            <p:cxnSp>
              <p:nvCxnSpPr>
                <p:cNvPr id="43" name="直接箭头连接符 42">
                  <a:extLst>
                    <a:ext uri="{FF2B5EF4-FFF2-40B4-BE49-F238E27FC236}">
                      <a16:creationId xmlns:a16="http://schemas.microsoft.com/office/drawing/2014/main" id="{D880B2C8-A728-5952-22C0-9AEA72A6CF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8156" y="4010161"/>
                  <a:ext cx="10649143" cy="0"/>
                </a:xfrm>
                <a:prstGeom prst="straightConnector1">
                  <a:avLst/>
                </a:prstGeom>
                <a:ln w="22225">
                  <a:solidFill>
                    <a:schemeClr val="accent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矩形 43">
                  <a:extLst>
                    <a:ext uri="{FF2B5EF4-FFF2-40B4-BE49-F238E27FC236}">
                      <a16:creationId xmlns:a16="http://schemas.microsoft.com/office/drawing/2014/main" id="{AEDF2B84-3D6A-7C45-E38E-F757ABEA9DEA}"/>
                    </a:ext>
                  </a:extLst>
                </p:cNvPr>
                <p:cNvSpPr/>
                <p:nvPr/>
              </p:nvSpPr>
              <p:spPr>
                <a:xfrm>
                  <a:off x="685801" y="3564591"/>
                  <a:ext cx="2492990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91440" tIns="45720" rIns="91440" bIns="45720" rtlCol="0" anchor="b" anchorCtr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>
                    <a:lnSpc>
                      <a:spcPct val="100000"/>
                    </a:lnSpc>
                  </a:pPr>
                  <a:r>
                    <a:rPr kumimoji="1" lang="zh-CN" altLang="en-US" sz="2000" b="1" dirty="0">
                      <a:solidFill>
                        <a:schemeClr val="bg1"/>
                      </a:solidFill>
                    </a:rPr>
                    <a:t>七夕节的诗词和故事</a:t>
                  </a:r>
                  <a:endParaRPr kumimoji="1" lang="en-US" altLang="zh-CN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矩形 44">
                  <a:extLst>
                    <a:ext uri="{FF2B5EF4-FFF2-40B4-BE49-F238E27FC236}">
                      <a16:creationId xmlns:a16="http://schemas.microsoft.com/office/drawing/2014/main" id="{F14AC908-38D1-4FD8-2C6B-A5B7DC66D036}"/>
                    </a:ext>
                  </a:extLst>
                </p:cNvPr>
                <p:cNvSpPr/>
                <p:nvPr/>
              </p:nvSpPr>
              <p:spPr>
                <a:xfrm>
                  <a:off x="8384998" y="3469411"/>
                  <a:ext cx="3146601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b" anchorCtr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r"/>
                  <a:r>
                    <a:rPr kumimoji="1" lang="en-US" altLang="zh-CN" sz="2800" b="1">
                      <a:solidFill>
                        <a:schemeClr val="bg1"/>
                      </a:solidFill>
                    </a:rPr>
                    <a:t>03</a:t>
                  </a:r>
                  <a:endParaRPr kumimoji="1" lang="en-US" altLang="zh-CN" sz="28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" name="组合 3">
                <a:extLst>
                  <a:ext uri="{FF2B5EF4-FFF2-40B4-BE49-F238E27FC236}">
                    <a16:creationId xmlns:a16="http://schemas.microsoft.com/office/drawing/2014/main" id="{5E8B7987-4220-4278-E99D-4DFFC66EC077}"/>
                  </a:ext>
                </a:extLst>
              </p:cNvPr>
              <p:cNvGrpSpPr/>
              <p:nvPr/>
            </p:nvGrpSpPr>
            <p:grpSpPr>
              <a:xfrm>
                <a:off x="685801" y="2724942"/>
                <a:ext cx="10845798" cy="540750"/>
                <a:chOff x="685801" y="2724942"/>
                <a:chExt cx="10845798" cy="540750"/>
              </a:xfrm>
            </p:grpSpPr>
            <p:cxnSp>
              <p:nvCxnSpPr>
                <p:cNvPr id="28" name="直接箭头连接符 27">
                  <a:extLst>
                    <a:ext uri="{FF2B5EF4-FFF2-40B4-BE49-F238E27FC236}">
                      <a16:creationId xmlns:a16="http://schemas.microsoft.com/office/drawing/2014/main" id="{EB1C1389-9465-B0B2-6750-14CE7836D1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8156" y="3265692"/>
                  <a:ext cx="10649143" cy="0"/>
                </a:xfrm>
                <a:prstGeom prst="straightConnector1">
                  <a:avLst/>
                </a:prstGeom>
                <a:ln w="22225">
                  <a:solidFill>
                    <a:schemeClr val="accent2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EC248BAB-DF9C-453A-F6A5-DC3036F6A28A}"/>
                    </a:ext>
                  </a:extLst>
                </p:cNvPr>
                <p:cNvSpPr/>
                <p:nvPr/>
              </p:nvSpPr>
              <p:spPr>
                <a:xfrm>
                  <a:off x="685801" y="2820122"/>
                  <a:ext cx="2492990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91440" tIns="45720" rIns="91440" bIns="45720" rtlCol="0" anchor="b" anchorCtr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>
                    <a:lnSpc>
                      <a:spcPct val="100000"/>
                    </a:lnSpc>
                  </a:pPr>
                  <a:r>
                    <a:rPr kumimoji="1" lang="zh-CN" altLang="en-US" sz="2000" b="1" dirty="0">
                      <a:solidFill>
                        <a:schemeClr val="bg1"/>
                      </a:solidFill>
                    </a:rPr>
                    <a:t>七夕节的习俗和活动</a:t>
                  </a:r>
                  <a:endParaRPr kumimoji="1" lang="en-US" altLang="zh-CN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矩形 41">
                  <a:extLst>
                    <a:ext uri="{FF2B5EF4-FFF2-40B4-BE49-F238E27FC236}">
                      <a16:creationId xmlns:a16="http://schemas.microsoft.com/office/drawing/2014/main" id="{BE8D3F4A-023D-8BC2-C5E1-8BB828126AFE}"/>
                    </a:ext>
                  </a:extLst>
                </p:cNvPr>
                <p:cNvSpPr/>
                <p:nvPr/>
              </p:nvSpPr>
              <p:spPr>
                <a:xfrm>
                  <a:off x="8384998" y="2724942"/>
                  <a:ext cx="3146601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b" anchorCtr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r"/>
                  <a:r>
                    <a:rPr kumimoji="1" lang="en-US" altLang="zh-CN" sz="2800" b="1">
                      <a:solidFill>
                        <a:schemeClr val="bg1"/>
                      </a:solidFill>
                    </a:rPr>
                    <a:t>02</a:t>
                  </a:r>
                  <a:endParaRPr kumimoji="1" lang="en-US" altLang="zh-CN" sz="28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8FF20525-7F0C-0D8C-D632-49390942A2A2}"/>
                  </a:ext>
                </a:extLst>
              </p:cNvPr>
              <p:cNvGrpSpPr/>
              <p:nvPr/>
            </p:nvGrpSpPr>
            <p:grpSpPr>
              <a:xfrm>
                <a:off x="685801" y="4958349"/>
                <a:ext cx="10845798" cy="540750"/>
                <a:chOff x="685801" y="4958349"/>
                <a:chExt cx="10845798" cy="540750"/>
              </a:xfrm>
            </p:grpSpPr>
            <p:cxnSp>
              <p:nvCxnSpPr>
                <p:cNvPr id="24" name="直接箭头连接符 23">
                  <a:extLst>
                    <a:ext uri="{FF2B5EF4-FFF2-40B4-BE49-F238E27FC236}">
                      <a16:creationId xmlns:a16="http://schemas.microsoft.com/office/drawing/2014/main" id="{15E236E7-CE2C-B5A0-7529-1444586AD9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8156" y="5499099"/>
                  <a:ext cx="10649143" cy="0"/>
                </a:xfrm>
                <a:prstGeom prst="straightConnector1">
                  <a:avLst/>
                </a:prstGeom>
                <a:ln w="22225">
                  <a:solidFill>
                    <a:schemeClr val="accent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CDB18754-FBE0-11B7-D403-476C99BEA2AE}"/>
                    </a:ext>
                  </a:extLst>
                </p:cNvPr>
                <p:cNvSpPr/>
                <p:nvPr/>
              </p:nvSpPr>
              <p:spPr>
                <a:xfrm>
                  <a:off x="685801" y="5053529"/>
                  <a:ext cx="2749471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91440" tIns="45720" rIns="91440" bIns="45720" rtlCol="0" anchor="b" anchorCtr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>
                    <a:lnSpc>
                      <a:spcPct val="100000"/>
                    </a:lnSpc>
                  </a:pPr>
                  <a:r>
                    <a:rPr kumimoji="1" lang="zh-CN" altLang="en-US" sz="2000" b="1" dirty="0">
                      <a:solidFill>
                        <a:schemeClr val="bg1"/>
                      </a:solidFill>
                    </a:rPr>
                    <a:t>七夕节的现代文化表达</a:t>
                  </a:r>
                  <a:endParaRPr kumimoji="1" lang="en-US" altLang="zh-CN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B1682E57-ECFA-42C8-42B8-5899316617A4}"/>
                    </a:ext>
                  </a:extLst>
                </p:cNvPr>
                <p:cNvSpPr/>
                <p:nvPr/>
              </p:nvSpPr>
              <p:spPr>
                <a:xfrm>
                  <a:off x="8384998" y="4958349"/>
                  <a:ext cx="3146601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b" anchorCtr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r"/>
                  <a:r>
                    <a:rPr kumimoji="1" lang="en-US" altLang="zh-CN" sz="2800" b="1">
                      <a:solidFill>
                        <a:schemeClr val="bg1"/>
                      </a:solidFill>
                    </a:rPr>
                    <a:t>05</a:t>
                  </a:r>
                  <a:endParaRPr kumimoji="1" lang="en-US" altLang="zh-CN" sz="28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31DD099D-3B6E-0B62-3C89-554A84BE8E87}"/>
                  </a:ext>
                </a:extLst>
              </p:cNvPr>
              <p:cNvGrpSpPr/>
              <p:nvPr/>
            </p:nvGrpSpPr>
            <p:grpSpPr>
              <a:xfrm>
                <a:off x="685801" y="4213880"/>
                <a:ext cx="10845798" cy="540750"/>
                <a:chOff x="685801" y="4213880"/>
                <a:chExt cx="10845798" cy="540750"/>
              </a:xfrm>
            </p:grpSpPr>
            <p:cxnSp>
              <p:nvCxnSpPr>
                <p:cNvPr id="20" name="直接箭头连接符 19">
                  <a:extLst>
                    <a:ext uri="{FF2B5EF4-FFF2-40B4-BE49-F238E27FC236}">
                      <a16:creationId xmlns:a16="http://schemas.microsoft.com/office/drawing/2014/main" id="{62E60EF0-6086-321B-EE69-4B1DFE7022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8156" y="4754630"/>
                  <a:ext cx="10649143" cy="0"/>
                </a:xfrm>
                <a:prstGeom prst="straightConnector1">
                  <a:avLst/>
                </a:prstGeom>
                <a:ln w="22225">
                  <a:solidFill>
                    <a:schemeClr val="accent2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矩形 20">
                  <a:extLst>
                    <a:ext uri="{FF2B5EF4-FFF2-40B4-BE49-F238E27FC236}">
                      <a16:creationId xmlns:a16="http://schemas.microsoft.com/office/drawing/2014/main" id="{D057D34B-102A-86AB-A1AB-5674F031F631}"/>
                    </a:ext>
                  </a:extLst>
                </p:cNvPr>
                <p:cNvSpPr/>
                <p:nvPr/>
              </p:nvSpPr>
              <p:spPr>
                <a:xfrm>
                  <a:off x="685801" y="4309060"/>
                  <a:ext cx="2492990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91440" tIns="45720" rIns="91440" bIns="45720" rtlCol="0" anchor="b" anchorCtr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>
                    <a:lnSpc>
                      <a:spcPct val="100000"/>
                    </a:lnSpc>
                  </a:pPr>
                  <a:r>
                    <a:rPr kumimoji="1" lang="zh-CN" altLang="en-US" sz="2000" b="1" dirty="0">
                      <a:solidFill>
                        <a:schemeClr val="bg1"/>
                      </a:solidFill>
                    </a:rPr>
                    <a:t>七夕节的寓意和价值</a:t>
                  </a:r>
                  <a:endParaRPr kumimoji="1" lang="en-US" altLang="zh-CN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矩形 22">
                  <a:extLst>
                    <a:ext uri="{FF2B5EF4-FFF2-40B4-BE49-F238E27FC236}">
                      <a16:creationId xmlns:a16="http://schemas.microsoft.com/office/drawing/2014/main" id="{D00A4075-4216-EC3C-88AB-077C11257FF9}"/>
                    </a:ext>
                  </a:extLst>
                </p:cNvPr>
                <p:cNvSpPr/>
                <p:nvPr/>
              </p:nvSpPr>
              <p:spPr>
                <a:xfrm>
                  <a:off x="8384998" y="4213880"/>
                  <a:ext cx="3146601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b" anchorCtr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r"/>
                  <a:r>
                    <a:rPr kumimoji="1" lang="en-US" altLang="zh-CN" sz="2800" b="1">
                      <a:solidFill>
                        <a:schemeClr val="bg1"/>
                      </a:solidFill>
                    </a:rPr>
                    <a:t>04</a:t>
                  </a:r>
                  <a:endParaRPr kumimoji="1" lang="en-US" altLang="zh-CN" sz="28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" name="组合 2">
                <a:extLst>
                  <a:ext uri="{FF2B5EF4-FFF2-40B4-BE49-F238E27FC236}">
                    <a16:creationId xmlns:a16="http://schemas.microsoft.com/office/drawing/2014/main" id="{5A5B624C-D6EF-1D37-CBD7-939C263DA6EE}"/>
                  </a:ext>
                </a:extLst>
              </p:cNvPr>
              <p:cNvGrpSpPr/>
              <p:nvPr/>
            </p:nvGrpSpPr>
            <p:grpSpPr>
              <a:xfrm>
                <a:off x="685801" y="1980473"/>
                <a:ext cx="10845798" cy="540750"/>
                <a:chOff x="685801" y="1980473"/>
                <a:chExt cx="10845798" cy="540750"/>
              </a:xfrm>
            </p:grpSpPr>
            <p:cxnSp>
              <p:nvCxnSpPr>
                <p:cNvPr id="15" name="直接箭头连接符 14">
                  <a:extLst>
                    <a:ext uri="{FF2B5EF4-FFF2-40B4-BE49-F238E27FC236}">
                      <a16:creationId xmlns:a16="http://schemas.microsoft.com/office/drawing/2014/main" id="{978E5957-4E3E-45BA-A52A-B3230BD3C5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8156" y="2521223"/>
                  <a:ext cx="10649143" cy="0"/>
                </a:xfrm>
                <a:prstGeom prst="straightConnector1">
                  <a:avLst/>
                </a:prstGeom>
                <a:ln w="22225">
                  <a:solidFill>
                    <a:schemeClr val="accent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6A931710-6238-ED30-E91B-3CABB483C25D}"/>
                    </a:ext>
                  </a:extLst>
                </p:cNvPr>
                <p:cNvSpPr/>
                <p:nvPr/>
              </p:nvSpPr>
              <p:spPr>
                <a:xfrm>
                  <a:off x="685801" y="2075653"/>
                  <a:ext cx="697627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91440" tIns="45720" rIns="91440" bIns="45720" rtlCol="0" anchor="b" anchorCtr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>
                    <a:lnSpc>
                      <a:spcPct val="100000"/>
                    </a:lnSpc>
                  </a:pPr>
                  <a:r>
                    <a:rPr kumimoji="1" lang="zh-CN" altLang="en-US" sz="2000" b="1" dirty="0">
                      <a:solidFill>
                        <a:schemeClr val="bg1"/>
                      </a:solidFill>
                    </a:rPr>
                    <a:t>介绍</a:t>
                  </a:r>
                  <a:endParaRPr kumimoji="1" lang="en-US" altLang="zh-CN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8A35794F-8FAB-B0CC-D0F4-31525F368050}"/>
                    </a:ext>
                  </a:extLst>
                </p:cNvPr>
                <p:cNvSpPr/>
                <p:nvPr/>
              </p:nvSpPr>
              <p:spPr>
                <a:xfrm>
                  <a:off x="8384998" y="1980473"/>
                  <a:ext cx="3146601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b" anchorCtr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r"/>
                  <a:r>
                    <a:rPr kumimoji="1" lang="en-US" altLang="zh-CN" sz="2800" b="1">
                      <a:solidFill>
                        <a:schemeClr val="bg1"/>
                      </a:solidFill>
                    </a:rPr>
                    <a:t>01</a:t>
                  </a:r>
                  <a:endParaRPr kumimoji="1" lang="en-US" altLang="zh-CN" sz="28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2F56E6A3-4F89-0253-E3B6-F3AC8DC0FA1D}"/>
                  </a:ext>
                </a:extLst>
              </p:cNvPr>
              <p:cNvGrpSpPr/>
              <p:nvPr/>
            </p:nvGrpSpPr>
            <p:grpSpPr>
              <a:xfrm>
                <a:off x="685801" y="5702817"/>
                <a:ext cx="10845798" cy="540750"/>
                <a:chOff x="685801" y="5702817"/>
                <a:chExt cx="10845798" cy="540750"/>
              </a:xfrm>
            </p:grpSpPr>
            <p:cxnSp>
              <p:nvCxnSpPr>
                <p:cNvPr id="47" name="直接箭头连接符 46">
                  <a:extLst>
                    <a:ext uri="{FF2B5EF4-FFF2-40B4-BE49-F238E27FC236}">
                      <a16:creationId xmlns:a16="http://schemas.microsoft.com/office/drawing/2014/main" id="{21A0BF40-0276-3CFB-D065-1C6D668AE3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8156" y="6243567"/>
                  <a:ext cx="10649143" cy="0"/>
                </a:xfrm>
                <a:prstGeom prst="straightConnector1">
                  <a:avLst/>
                </a:prstGeom>
                <a:ln w="22225">
                  <a:solidFill>
                    <a:schemeClr val="accent2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矩形 47">
                  <a:extLst>
                    <a:ext uri="{FF2B5EF4-FFF2-40B4-BE49-F238E27FC236}">
                      <a16:creationId xmlns:a16="http://schemas.microsoft.com/office/drawing/2014/main" id="{59CC78D6-C8F9-B90C-D949-E2EF817B2F9A}"/>
                    </a:ext>
                  </a:extLst>
                </p:cNvPr>
                <p:cNvSpPr/>
                <p:nvPr/>
              </p:nvSpPr>
              <p:spPr>
                <a:xfrm>
                  <a:off x="685801" y="5797997"/>
                  <a:ext cx="697627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91440" tIns="45720" rIns="91440" bIns="45720" rtlCol="0" anchor="b" anchorCtr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>
                    <a:lnSpc>
                      <a:spcPct val="100000"/>
                    </a:lnSpc>
                  </a:pPr>
                  <a:r>
                    <a:rPr kumimoji="1" lang="zh-CN" altLang="en-US" sz="2000" b="1" dirty="0">
                      <a:solidFill>
                        <a:schemeClr val="bg1"/>
                      </a:solidFill>
                    </a:rPr>
                    <a:t>总结</a:t>
                  </a:r>
                  <a:endParaRPr kumimoji="1" lang="en-US" altLang="zh-CN" sz="2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" name="矩形 48">
                  <a:extLst>
                    <a:ext uri="{FF2B5EF4-FFF2-40B4-BE49-F238E27FC236}">
                      <a16:creationId xmlns:a16="http://schemas.microsoft.com/office/drawing/2014/main" id="{37EBD0BC-16AF-4DEB-0BA9-1F347D859919}"/>
                    </a:ext>
                  </a:extLst>
                </p:cNvPr>
                <p:cNvSpPr/>
                <p:nvPr/>
              </p:nvSpPr>
              <p:spPr>
                <a:xfrm>
                  <a:off x="8384998" y="5702817"/>
                  <a:ext cx="3146601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b" anchorCtr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r"/>
                  <a:r>
                    <a:rPr kumimoji="1" lang="en-US" altLang="zh-CN" sz="2800" b="1">
                      <a:solidFill>
                        <a:schemeClr val="bg1"/>
                      </a:solidFill>
                    </a:rPr>
                    <a:t>06</a:t>
                  </a:r>
                  <a:endParaRPr kumimoji="1" lang="en-US" altLang="zh-CN" sz="28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33860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70100" y="2219464"/>
            <a:ext cx="5334000" cy="1323439"/>
          </a:xfrm>
        </p:spPr>
        <p:txBody>
          <a:bodyPr/>
          <a:lstStyle/>
          <a:p>
            <a:r>
              <a:rPr lang="en-US" altLang="zh-CN" dirty="0"/>
              <a:t>Thank You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7810500" y="6005126"/>
            <a:ext cx="3619500" cy="276999"/>
          </a:xfrm>
        </p:spPr>
        <p:txBody>
          <a:bodyPr>
            <a:noAutofit/>
          </a:bodyPr>
          <a:lstStyle/>
          <a:p>
            <a:pPr lvl="0"/>
            <a:r>
              <a:rPr lang="en-US" altLang="zh-CN"/>
              <a:t>Presenter name</a:t>
            </a:r>
            <a:endParaRPr lang="en-US" alt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666750" y="6005126"/>
            <a:ext cx="3619500" cy="276999"/>
          </a:xfrm>
        </p:spPr>
        <p:txBody>
          <a:bodyPr>
            <a:noAutofit/>
          </a:bodyPr>
          <a:lstStyle/>
          <a:p>
            <a:pPr lvl="0"/>
            <a:r>
              <a:rPr lang="en-US" altLang="zh-CN" dirty="0"/>
              <a:t>www.greatppt.com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8430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9579" y="2571750"/>
            <a:ext cx="6231321" cy="857250"/>
          </a:xfrm>
        </p:spPr>
        <p:txBody>
          <a:bodyPr/>
          <a:lstStyle/>
          <a:p>
            <a:r>
              <a:rPr lang="en-US" altLang="zh-CN" dirty="0"/>
              <a:t>01.</a:t>
            </a:r>
            <a:r>
              <a:rPr lang="zh-CN" altLang="en-US" dirty="0"/>
              <a:t>介绍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39579" y="3429000"/>
            <a:ext cx="6231321" cy="952500"/>
          </a:xfrm>
        </p:spPr>
        <p:txBody>
          <a:bodyPr/>
          <a:lstStyle/>
          <a:p>
            <a:r>
              <a:rPr lang="zh-CN" altLang="en-US" dirty="0"/>
              <a:t>介绍七夕节的起源和日期，为后续内容打下基础。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0410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/>
              <a:t>什么是七夕节</a:t>
            </a:r>
            <a:endParaRPr 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4C466A11-BC78-D5CD-DF23-6AEC92D6EC22}"/>
              </a:ext>
            </a:extLst>
          </p:cNvPr>
          <p:cNvGrpSpPr/>
          <p:nvPr/>
        </p:nvGrpSpPr>
        <p:grpSpPr>
          <a:xfrm>
            <a:off x="-248712" y="966978"/>
            <a:ext cx="11145323" cy="6117338"/>
            <a:chOff x="-248712" y="966978"/>
            <a:chExt cx="11145323" cy="6117338"/>
          </a:xfrm>
        </p:grpSpPr>
        <p:grpSp>
          <p:nvGrpSpPr>
            <p:cNvPr id="2" name="组合 1"/>
            <p:cNvGrpSpPr/>
            <p:nvPr/>
          </p:nvGrpSpPr>
          <p:grpSpPr>
            <a:xfrm>
              <a:off x="5761780" y="2708823"/>
              <a:ext cx="5134831" cy="2861005"/>
              <a:chOff x="1132116" y="2708823"/>
              <a:chExt cx="5134831" cy="2861005"/>
            </a:xfrm>
          </p:grpSpPr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5C78BE7C-0DE2-4582-A1AF-ED31967B412E}"/>
                  </a:ext>
                </a:extLst>
              </p:cNvPr>
              <p:cNvSpPr/>
              <p:nvPr/>
            </p:nvSpPr>
            <p:spPr>
              <a:xfrm>
                <a:off x="1132116" y="2708823"/>
                <a:ext cx="517023" cy="517023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000" b="1"/>
              </a:p>
            </p:txBody>
          </p: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649D44CE-70D6-4A41-82EF-AB6650A9D374}"/>
                  </a:ext>
                </a:extLst>
              </p:cNvPr>
              <p:cNvGrpSpPr/>
              <p:nvPr/>
            </p:nvGrpSpPr>
            <p:grpSpPr>
              <a:xfrm>
                <a:off x="1280155" y="2967335"/>
                <a:ext cx="4986792" cy="2602493"/>
                <a:chOff x="1280155" y="2967335"/>
                <a:chExt cx="4986792" cy="2602493"/>
              </a:xfrm>
            </p:grpSpPr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BD690A2E-9BAB-4BD3-926F-E82553B113A9}"/>
                    </a:ext>
                  </a:extLst>
                </p:cNvPr>
                <p:cNvSpPr txBox="1"/>
                <p:nvPr/>
              </p:nvSpPr>
              <p:spPr>
                <a:xfrm>
                  <a:off x="1280155" y="2967335"/>
                  <a:ext cx="4986792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ctr" anchorCtr="0">
                  <a:spAutoFit/>
                </a:bodyPr>
                <a:lstStyle/>
                <a:p>
                  <a:pPr marL="0" marR="0" lvl="0" indent="0" defTabSz="91376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2400" b="1" i="0" u="none" strike="noStrike" kern="1200" cap="none" spc="0" normalizeH="0" baseline="0" noProof="0" dirty="0">
                      <a:solidFill>
                        <a:schemeClr val="tx1"/>
                      </a:solidFill>
                    </a:rPr>
                    <a:t>起源、日期与庆祝对象</a:t>
                  </a:r>
                  <a:endParaRPr kumimoji="0" lang="en-US" sz="2400" b="1" i="0" u="none" strike="noStrike" kern="1200" cap="none" spc="0" normalizeH="0" baseline="0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EF82E46A-946A-4AFD-8F8A-41F682ECD25D}"/>
                    </a:ext>
                  </a:extLst>
                </p:cNvPr>
                <p:cNvSpPr txBox="1"/>
                <p:nvPr/>
              </p:nvSpPr>
              <p:spPr>
                <a:xfrm>
                  <a:off x="1280155" y="3945409"/>
                  <a:ext cx="4986792" cy="16244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t" anchorCtr="0">
                  <a:spAutoFit/>
                </a:bodyPr>
                <a:lstStyle/>
                <a:p>
                  <a:pPr algn="just" defTabSz="913765">
                    <a:lnSpc>
                      <a:spcPct val="120000"/>
                    </a:lnSpc>
                    <a:buSzPct val="25000"/>
                    <a:defRPr/>
                  </a:pPr>
                  <a:r>
                    <a:rPr lang="zh-CN" altLang="en-US" sz="1200" dirty="0"/>
                    <a:t>七夕节的起源和传说：七夕节是中国传统的情人节，源于古代的牛郎织女传说。</a:t>
                  </a:r>
                  <a:endParaRPr lang="en-US" altLang="zh-CN" sz="1200" dirty="0"/>
                </a:p>
                <a:p>
                  <a:pPr algn="just" defTabSz="913765">
                    <a:lnSpc>
                      <a:spcPct val="120000"/>
                    </a:lnSpc>
                    <a:buSzPct val="25000"/>
                    <a:defRPr/>
                  </a:pPr>
                  <a:r>
                    <a:rPr lang="zh-CN" altLang="en-US" sz="1200" dirty="0"/>
                    <a:t>
七夕节的日期：七夕节是农历七月初七，也叫“乞巧节”，女性庆祝的节日。</a:t>
                  </a:r>
                  <a:endParaRPr lang="en-US" altLang="zh-CN" sz="1200" dirty="0"/>
                </a:p>
                <a:p>
                  <a:pPr algn="just" defTabSz="913765">
                    <a:lnSpc>
                      <a:spcPct val="120000"/>
                    </a:lnSpc>
                    <a:buSzPct val="25000"/>
                    <a:defRPr/>
                  </a:pPr>
                  <a:r>
                    <a:rPr lang="zh-CN" altLang="en-US" sz="1200" dirty="0"/>
                    <a:t>
和谁庆祝：七夕节是情人节，一般情侣们会一起庆祝这个节日。</a:t>
                  </a:r>
                  <a:endParaRPr lang="en-US" altLang="zh-CN" sz="1200" dirty="0"/>
                </a:p>
              </p:txBody>
            </p:sp>
          </p:grpSp>
        </p:grp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B03A8B3C-16CC-1D64-CE6F-1540C3FEC986}"/>
                </a:ext>
              </a:extLst>
            </p:cNvPr>
            <p:cNvGrpSpPr/>
            <p:nvPr/>
          </p:nvGrpSpPr>
          <p:grpSpPr>
            <a:xfrm flipH="1">
              <a:off x="-248712" y="966978"/>
              <a:ext cx="5343605" cy="6117338"/>
              <a:chOff x="7110031" y="966978"/>
              <a:chExt cx="5343605" cy="6117338"/>
            </a:xfrm>
          </p:grpSpPr>
          <p:sp>
            <p:nvSpPr>
              <p:cNvPr id="4" name="任意多边形: 形状 3">
                <a:extLst>
                  <a:ext uri="{FF2B5EF4-FFF2-40B4-BE49-F238E27FC236}">
                    <a16:creationId xmlns:a16="http://schemas.microsoft.com/office/drawing/2014/main" id="{4365A0D9-9324-AD80-DF31-2717A919ABD4}"/>
                  </a:ext>
                </a:extLst>
              </p:cNvPr>
              <p:cNvSpPr/>
              <p:nvPr/>
            </p:nvSpPr>
            <p:spPr>
              <a:xfrm rot="21186186">
                <a:off x="7579938" y="1805949"/>
                <a:ext cx="4873698" cy="5278367"/>
              </a:xfrm>
              <a:custGeom>
                <a:avLst/>
                <a:gdLst>
                  <a:gd name="connsiteX0" fmla="*/ 4167731 w 6434867"/>
                  <a:gd name="connsiteY0" fmla="*/ 19522 h 6969162"/>
                  <a:gd name="connsiteX1" fmla="*/ 6186283 w 6434867"/>
                  <a:gd name="connsiteY1" fmla="*/ 863427 h 6969162"/>
                  <a:gd name="connsiteX2" fmla="*/ 6434867 w 6434867"/>
                  <a:gd name="connsiteY2" fmla="*/ 1089355 h 6969162"/>
                  <a:gd name="connsiteX3" fmla="*/ 5723655 w 6434867"/>
                  <a:gd name="connsiteY3" fmla="*/ 6969162 h 6969162"/>
                  <a:gd name="connsiteX4" fmla="*/ 1062538 w 6434867"/>
                  <a:gd name="connsiteY4" fmla="*/ 6405361 h 6969162"/>
                  <a:gd name="connsiteX5" fmla="*/ 863426 w 6434867"/>
                  <a:gd name="connsiteY5" fmla="*/ 6186283 h 6969162"/>
                  <a:gd name="connsiteX6" fmla="*/ 0 w 6434867"/>
                  <a:gd name="connsiteY6" fmla="*/ 3781132 h 6969162"/>
                  <a:gd name="connsiteX7" fmla="*/ 3781132 w 6434867"/>
                  <a:gd name="connsiteY7" fmla="*/ 0 h 6969162"/>
                  <a:gd name="connsiteX8" fmla="*/ 4167731 w 6434867"/>
                  <a:gd name="connsiteY8" fmla="*/ 19522 h 6969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34867" h="6969162">
                    <a:moveTo>
                      <a:pt x="4167731" y="19522"/>
                    </a:moveTo>
                    <a:cubicBezTo>
                      <a:pt x="4930394" y="96974"/>
                      <a:pt x="5626053" y="401083"/>
                      <a:pt x="6186283" y="863427"/>
                    </a:cubicBezTo>
                    <a:lnTo>
                      <a:pt x="6434867" y="1089355"/>
                    </a:lnTo>
                    <a:lnTo>
                      <a:pt x="5723655" y="6969162"/>
                    </a:lnTo>
                    <a:lnTo>
                      <a:pt x="1062538" y="6405361"/>
                    </a:lnTo>
                    <a:lnTo>
                      <a:pt x="863426" y="6186283"/>
                    </a:lnTo>
                    <a:cubicBezTo>
                      <a:pt x="324026" y="5532680"/>
                      <a:pt x="0" y="4694747"/>
                      <a:pt x="0" y="3781132"/>
                    </a:cubicBezTo>
                    <a:cubicBezTo>
                      <a:pt x="0" y="1692870"/>
                      <a:pt x="1692870" y="0"/>
                      <a:pt x="3781132" y="0"/>
                    </a:cubicBezTo>
                    <a:cubicBezTo>
                      <a:pt x="3911649" y="0"/>
                      <a:pt x="4040621" y="6613"/>
                      <a:pt x="4167731" y="19522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accent2">
                      <a:lumMod val="60000"/>
                      <a:lumOff val="40000"/>
                      <a:alpha val="88000"/>
                    </a:schemeClr>
                  </a:gs>
                  <a:gs pos="0">
                    <a:schemeClr val="accent2">
                      <a:lumMod val="20000"/>
                      <a:lumOff val="80000"/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>
                <a:noFill/>
                <a:prstDash val="solid"/>
                <a:miter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5" name="图片 4">
                <a:extLst>
                  <a:ext uri="{FF2B5EF4-FFF2-40B4-BE49-F238E27FC236}">
                    <a16:creationId xmlns:a16="http://schemas.microsoft.com/office/drawing/2014/main" id="{3B2770EB-A365-B88B-4823-B1A550EFC6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7110031" y="966978"/>
                <a:ext cx="5081969" cy="5891021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47302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AA6A9913-D330-D918-2885-BD7B0457E304}"/>
              </a:ext>
            </a:extLst>
          </p:cNvPr>
          <p:cNvGrpSpPr/>
          <p:nvPr/>
        </p:nvGrpSpPr>
        <p:grpSpPr>
          <a:xfrm>
            <a:off x="660400" y="1698159"/>
            <a:ext cx="10864850" cy="3926127"/>
            <a:chOff x="660400" y="1698159"/>
            <a:chExt cx="10864850" cy="3926127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A3BCA238-A5E7-4B60-0814-F2BE69F7F326}"/>
                </a:ext>
              </a:extLst>
            </p:cNvPr>
            <p:cNvGrpSpPr/>
            <p:nvPr/>
          </p:nvGrpSpPr>
          <p:grpSpPr>
            <a:xfrm>
              <a:off x="660400" y="2698040"/>
              <a:ext cx="4584701" cy="1183171"/>
              <a:chOff x="818243" y="2795280"/>
              <a:chExt cx="4584701" cy="1183171"/>
            </a:xfrm>
          </p:grpSpPr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9C12B82-AB19-952F-3571-38301748DC34}"/>
                  </a:ext>
                </a:extLst>
              </p:cNvPr>
              <p:cNvSpPr txBox="1"/>
              <p:nvPr/>
            </p:nvSpPr>
            <p:spPr>
              <a:xfrm>
                <a:off x="818243" y="2898451"/>
                <a:ext cx="540000" cy="1080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20000"/>
                </a:schemeClr>
              </a:solidFill>
            </p:spPr>
            <p:txBody>
              <a:bodyPr wrap="none" lIns="108000" tIns="108000" rIns="108000" bIns="108000" rtlCol="0" anchor="ctr" anchorCtr="0">
                <a:noAutofit/>
              </a:bodyPr>
              <a:lstStyle/>
              <a:p>
                <a:pPr algn="ctr"/>
                <a:endParaRPr kumimoji="1" lang="zh-CN" altLang="en-US" sz="20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9160AD0-B374-17E6-F664-B2E1488F6047}"/>
                  </a:ext>
                </a:extLst>
              </p:cNvPr>
              <p:cNvSpPr txBox="1"/>
              <p:nvPr/>
            </p:nvSpPr>
            <p:spPr>
              <a:xfrm>
                <a:off x="818243" y="2898451"/>
                <a:ext cx="540000" cy="540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</p:spPr>
            <p:txBody>
              <a:bodyPr wrap="none" lIns="108000" tIns="108000" rIns="108000" bIns="108000" rtlCol="0" anchor="ctr" anchorCtr="0">
                <a:noAutofit/>
              </a:bodyPr>
              <a:lstStyle/>
              <a:p>
                <a:pPr algn="ctr"/>
                <a:r>
                  <a:rPr kumimoji="1" lang="en-US" altLang="zh-CN" sz="2000" b="1">
                    <a:solidFill>
                      <a:srgbClr val="FFFFFF"/>
                    </a:solidFill>
                  </a:rPr>
                  <a:t>01</a:t>
                </a:r>
                <a:endParaRPr kumimoji="1" lang="zh-CN" altLang="en-US" sz="2000" b="1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C4BDB5AA-6486-B262-8A0F-B314650280AE}"/>
                  </a:ext>
                </a:extLst>
              </p:cNvPr>
              <p:cNvGrpSpPr/>
              <p:nvPr/>
            </p:nvGrpSpPr>
            <p:grpSpPr>
              <a:xfrm>
                <a:off x="1467131" y="2795280"/>
                <a:ext cx="3935813" cy="890606"/>
                <a:chOff x="2492017" y="2712768"/>
                <a:chExt cx="3023374" cy="890606"/>
              </a:xfrm>
            </p:grpSpPr>
            <p:sp>
              <p:nvSpPr>
                <p:cNvPr id="6" name="矩形 5">
                  <a:extLst>
                    <a:ext uri="{FF2B5EF4-FFF2-40B4-BE49-F238E27FC236}">
                      <a16:creationId xmlns:a16="http://schemas.microsoft.com/office/drawing/2014/main" id="{DBBBCFBE-6AC3-B7CC-A808-51AB3F539245}"/>
                    </a:ext>
                  </a:extLst>
                </p:cNvPr>
                <p:cNvSpPr/>
                <p:nvPr/>
              </p:nvSpPr>
              <p:spPr>
                <a:xfrm>
                  <a:off x="2492018" y="2712768"/>
                  <a:ext cx="3023373" cy="46433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08000" tIns="108000" rIns="108000" bIns="108000" rtlCol="0" anchor="b" anchorCtr="0">
                  <a:noAutofit/>
                </a:bodyPr>
                <a:lstStyle/>
                <a:p>
                  <a:pPr lvl="0" defTabSz="914378">
                    <a:lnSpc>
                      <a:spcPct val="100000"/>
                    </a:lnSpc>
                    <a:defRPr/>
                  </a:pPr>
                  <a:r>
                    <a:rPr lang="zh-CN" altLang="en-US" sz="2000" b="1" dirty="0">
                      <a:solidFill>
                        <a:schemeClr val="tx1"/>
                      </a:solidFill>
                      <a:effectLst/>
                    </a:rPr>
                    <a:t>七夕传说</a:t>
                  </a:r>
                  <a:endParaRPr lang="zh-CN" altLang="en-US" sz="2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C2DDF3C4-AAE9-6183-07C3-85302F4DAED2}"/>
                    </a:ext>
                  </a:extLst>
                </p:cNvPr>
                <p:cNvSpPr/>
                <p:nvPr/>
              </p:nvSpPr>
              <p:spPr>
                <a:xfrm>
                  <a:off x="2492017" y="3182773"/>
                  <a:ext cx="3023373" cy="42060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08000" tIns="108000" rIns="108000" bIns="108000" rtlCol="0" anchor="t" anchorCtr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kumimoji="1" lang="zh-CN" altLang="en-US" sz="1200">
                      <a:solidFill>
                        <a:schemeClr val="tx1"/>
                      </a:solidFill>
                    </a:rPr>
                    <a:t>牛郎织女相会的故事，象征着爱情的圆满和美满。</a:t>
                  </a:r>
                  <a:endParaRPr kumimoji="1" lang="en-US" altLang="zh-CN" sz="1200" dirty="0" err="1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7C5F422D-D70B-9EF2-61F8-4335499829C4}"/>
                </a:ext>
              </a:extLst>
            </p:cNvPr>
            <p:cNvGrpSpPr/>
            <p:nvPr/>
          </p:nvGrpSpPr>
          <p:grpSpPr>
            <a:xfrm flipV="1">
              <a:off x="660400" y="4100286"/>
              <a:ext cx="10858500" cy="165099"/>
              <a:chOff x="660400" y="4482197"/>
              <a:chExt cx="6549936" cy="0"/>
            </a:xfrm>
          </p:grpSpPr>
          <p:cxnSp>
            <p:nvCxnSpPr>
              <p:cNvPr id="9" name="直接箭头连接符 8">
                <a:extLst>
                  <a:ext uri="{FF2B5EF4-FFF2-40B4-BE49-F238E27FC236}">
                    <a16:creationId xmlns:a16="http://schemas.microsoft.com/office/drawing/2014/main" id="{86E435DB-8EAD-D184-C008-EE7F9DE8B4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0400" y="4482197"/>
                <a:ext cx="2171738" cy="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箭头连接符 10">
                <a:extLst>
                  <a:ext uri="{FF2B5EF4-FFF2-40B4-BE49-F238E27FC236}">
                    <a16:creationId xmlns:a16="http://schemas.microsoft.com/office/drawing/2014/main" id="{1E1FAEE1-3CA9-806A-37D7-182BE6212C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47848" y="4482197"/>
                <a:ext cx="2171738" cy="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箭头连接符 11">
                <a:extLst>
                  <a:ext uri="{FF2B5EF4-FFF2-40B4-BE49-F238E27FC236}">
                    <a16:creationId xmlns:a16="http://schemas.microsoft.com/office/drawing/2014/main" id="{46013D8B-9190-B69C-945D-C2B8FF8154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38598" y="4482197"/>
                <a:ext cx="2171738" cy="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5C2DD6F2-B648-0EEF-F173-03FCA28AE825}"/>
                </a:ext>
              </a:extLst>
            </p:cNvPr>
            <p:cNvSpPr txBox="1"/>
            <p:nvPr/>
          </p:nvSpPr>
          <p:spPr>
            <a:xfrm>
              <a:off x="660400" y="1698159"/>
              <a:ext cx="10864850" cy="294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kumimoji="1" lang="zh-CN" altLang="en-US" sz="1200" dirty="0"/>
                <a:t>介绍七夕节的日期及其由来，以及与中国传统节日的关系。</a:t>
              </a:r>
              <a:endParaRPr kumimoji="1" lang="en-US" altLang="zh-CN" sz="1200" dirty="0"/>
            </a:p>
          </p:txBody>
        </p:sp>
        <p:grpSp>
          <p:nvGrpSpPr>
            <p:cNvPr id="72" name="组合 71">
              <a:extLst>
                <a:ext uri="{FF2B5EF4-FFF2-40B4-BE49-F238E27FC236}">
                  <a16:creationId xmlns:a16="http://schemas.microsoft.com/office/drawing/2014/main" id="{3F63FC96-AD2D-E48F-B0EC-41D901877B7A}"/>
                </a:ext>
              </a:extLst>
            </p:cNvPr>
            <p:cNvGrpSpPr/>
            <p:nvPr/>
          </p:nvGrpSpPr>
          <p:grpSpPr>
            <a:xfrm>
              <a:off x="4019550" y="4441115"/>
              <a:ext cx="4121151" cy="1183171"/>
              <a:chOff x="818243" y="2795280"/>
              <a:chExt cx="4121151" cy="1183171"/>
            </a:xfrm>
          </p:grpSpPr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FD41DA64-3EA5-5952-C24B-0B7BF5C2A4BA}"/>
                  </a:ext>
                </a:extLst>
              </p:cNvPr>
              <p:cNvSpPr txBox="1"/>
              <p:nvPr/>
            </p:nvSpPr>
            <p:spPr>
              <a:xfrm>
                <a:off x="818243" y="2898451"/>
                <a:ext cx="540000" cy="1080000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alpha val="20000"/>
                </a:schemeClr>
              </a:solidFill>
            </p:spPr>
            <p:txBody>
              <a:bodyPr wrap="none" lIns="108000" tIns="108000" rIns="108000" bIns="108000" rtlCol="0" anchor="ctr" anchorCtr="0">
                <a:noAutofit/>
              </a:bodyPr>
              <a:lstStyle/>
              <a:p>
                <a:pPr algn="ctr"/>
                <a:endParaRPr kumimoji="1" lang="zh-CN" altLang="en-US" sz="20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文本框 73">
                <a:extLst>
                  <a:ext uri="{FF2B5EF4-FFF2-40B4-BE49-F238E27FC236}">
                    <a16:creationId xmlns:a16="http://schemas.microsoft.com/office/drawing/2014/main" id="{F30BB267-43CC-86E6-3920-877CC52D0319}"/>
                  </a:ext>
                </a:extLst>
              </p:cNvPr>
              <p:cNvSpPr txBox="1"/>
              <p:nvPr/>
            </p:nvSpPr>
            <p:spPr>
              <a:xfrm>
                <a:off x="818243" y="2898451"/>
                <a:ext cx="540000" cy="54000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</p:spPr>
            <p:txBody>
              <a:bodyPr wrap="none" lIns="108000" tIns="108000" rIns="108000" bIns="108000" rtlCol="0" anchor="ctr" anchorCtr="0">
                <a:no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rgbClr val="FFFFFF"/>
                    </a:solidFill>
                  </a:rPr>
                  <a:t>02</a:t>
                </a:r>
                <a:endParaRPr kumimoji="1" lang="zh-CN" altLang="en-US" sz="2000" b="1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75" name="组合 74">
                <a:extLst>
                  <a:ext uri="{FF2B5EF4-FFF2-40B4-BE49-F238E27FC236}">
                    <a16:creationId xmlns:a16="http://schemas.microsoft.com/office/drawing/2014/main" id="{3BC89D78-3587-8768-B6A2-08E48467C831}"/>
                  </a:ext>
                </a:extLst>
              </p:cNvPr>
              <p:cNvGrpSpPr/>
              <p:nvPr/>
            </p:nvGrpSpPr>
            <p:grpSpPr>
              <a:xfrm>
                <a:off x="1467131" y="2795280"/>
                <a:ext cx="3472263" cy="1112205"/>
                <a:chOff x="2492017" y="2712768"/>
                <a:chExt cx="2667289" cy="1112205"/>
              </a:xfrm>
            </p:grpSpPr>
            <p:sp>
              <p:nvSpPr>
                <p:cNvPr id="76" name="矩形 75">
                  <a:extLst>
                    <a:ext uri="{FF2B5EF4-FFF2-40B4-BE49-F238E27FC236}">
                      <a16:creationId xmlns:a16="http://schemas.microsoft.com/office/drawing/2014/main" id="{574C9BC0-A7E8-DCFB-9F8C-771471E1CCBA}"/>
                    </a:ext>
                  </a:extLst>
                </p:cNvPr>
                <p:cNvSpPr/>
                <p:nvPr/>
              </p:nvSpPr>
              <p:spPr>
                <a:xfrm>
                  <a:off x="2492018" y="2712768"/>
                  <a:ext cx="2667288" cy="46433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08000" tIns="108000" rIns="108000" bIns="108000" rtlCol="0" anchor="b" anchorCtr="0">
                  <a:noAutofit/>
                </a:bodyPr>
                <a:lstStyle/>
                <a:p>
                  <a:pPr lvl="0" algn="l" defTabSz="914378">
                    <a:lnSpc>
                      <a:spcPct val="100000"/>
                    </a:lnSpc>
                    <a:defRPr/>
                  </a:pPr>
                  <a:r>
                    <a:rPr lang="zh-CN" altLang="en-US" sz="2000" b="1">
                      <a:solidFill>
                        <a:schemeClr val="tx1"/>
                      </a:solidFill>
                      <a:effectLst/>
                    </a:rPr>
                    <a:t>牛郎织女的故事</a:t>
                  </a:r>
                  <a:endParaRPr lang="zh-CN" altLang="en-US" sz="2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矩形 76">
                  <a:extLst>
                    <a:ext uri="{FF2B5EF4-FFF2-40B4-BE49-F238E27FC236}">
                      <a16:creationId xmlns:a16="http://schemas.microsoft.com/office/drawing/2014/main" id="{DE08699A-0966-B049-F80D-B8D807C17631}"/>
                    </a:ext>
                  </a:extLst>
                </p:cNvPr>
                <p:cNvSpPr/>
                <p:nvPr/>
              </p:nvSpPr>
              <p:spPr>
                <a:xfrm>
                  <a:off x="2492017" y="3182773"/>
                  <a:ext cx="2667288" cy="6422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08000" tIns="108000" rIns="108000" bIns="108000" rtlCol="0" anchor="t" anchorCtr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kumimoji="1" lang="zh-CN" altLang="en-US" sz="1200">
                      <a:solidFill>
                        <a:schemeClr val="tx1"/>
                      </a:solidFill>
                    </a:rPr>
                    <a:t>牛郎和织女分别代表天上的牛星和织女星，在七夕这一天相会。</a:t>
                  </a:r>
                  <a:endParaRPr kumimoji="1" lang="en-US" altLang="zh-CN" sz="12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78" name="组合 77">
              <a:extLst>
                <a:ext uri="{FF2B5EF4-FFF2-40B4-BE49-F238E27FC236}">
                  <a16:creationId xmlns:a16="http://schemas.microsoft.com/office/drawing/2014/main" id="{28012EA4-00A6-83A2-6684-BC10DC9C47E8}"/>
                </a:ext>
              </a:extLst>
            </p:cNvPr>
            <p:cNvGrpSpPr/>
            <p:nvPr/>
          </p:nvGrpSpPr>
          <p:grpSpPr>
            <a:xfrm>
              <a:off x="7639050" y="2723440"/>
              <a:ext cx="3879851" cy="1183171"/>
              <a:chOff x="818243" y="2795280"/>
              <a:chExt cx="3879851" cy="1183171"/>
            </a:xfrm>
          </p:grpSpPr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D0FEEA02-2845-5C2E-6084-D0ACAA162BDB}"/>
                  </a:ext>
                </a:extLst>
              </p:cNvPr>
              <p:cNvSpPr txBox="1"/>
              <p:nvPr/>
            </p:nvSpPr>
            <p:spPr>
              <a:xfrm>
                <a:off x="818243" y="2898451"/>
                <a:ext cx="540000" cy="1080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alpha val="20000"/>
                </a:schemeClr>
              </a:solidFill>
            </p:spPr>
            <p:txBody>
              <a:bodyPr wrap="none" lIns="108000" tIns="108000" rIns="108000" bIns="108000" rtlCol="0" anchor="ctr" anchorCtr="0">
                <a:noAutofit/>
              </a:bodyPr>
              <a:lstStyle/>
              <a:p>
                <a:pPr algn="ctr"/>
                <a:endParaRPr kumimoji="1" lang="zh-CN" altLang="en-US" sz="20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A3393335-D937-C8D7-D691-5EB6BA5F81AA}"/>
                  </a:ext>
                </a:extLst>
              </p:cNvPr>
              <p:cNvSpPr txBox="1"/>
              <p:nvPr/>
            </p:nvSpPr>
            <p:spPr>
              <a:xfrm>
                <a:off x="818243" y="2898451"/>
                <a:ext cx="540000" cy="540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</p:spPr>
            <p:txBody>
              <a:bodyPr wrap="none" lIns="108000" tIns="108000" rIns="108000" bIns="108000" rtlCol="0" anchor="ctr" anchorCtr="0">
                <a:noAutofit/>
              </a:bodyPr>
              <a:lstStyle/>
              <a:p>
                <a:pPr algn="ctr"/>
                <a:r>
                  <a:rPr kumimoji="1" lang="en-US" altLang="zh-CN" sz="2000" b="1">
                    <a:solidFill>
                      <a:srgbClr val="FFFFFF"/>
                    </a:solidFill>
                  </a:rPr>
                  <a:t>03</a:t>
                </a:r>
                <a:endParaRPr kumimoji="1" lang="zh-CN" altLang="en-US" sz="2000" b="1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81" name="组合 80">
                <a:extLst>
                  <a:ext uri="{FF2B5EF4-FFF2-40B4-BE49-F238E27FC236}">
                    <a16:creationId xmlns:a16="http://schemas.microsoft.com/office/drawing/2014/main" id="{CDE8862A-898C-6AFD-43EE-CC267527269D}"/>
                  </a:ext>
                </a:extLst>
              </p:cNvPr>
              <p:cNvGrpSpPr/>
              <p:nvPr/>
            </p:nvGrpSpPr>
            <p:grpSpPr>
              <a:xfrm>
                <a:off x="1467131" y="2795280"/>
                <a:ext cx="3230963" cy="1112205"/>
                <a:chOff x="2492017" y="2712768"/>
                <a:chExt cx="2481929" cy="1112205"/>
              </a:xfrm>
            </p:grpSpPr>
            <p:sp>
              <p:nvSpPr>
                <p:cNvPr id="82" name="矩形 81">
                  <a:extLst>
                    <a:ext uri="{FF2B5EF4-FFF2-40B4-BE49-F238E27FC236}">
                      <a16:creationId xmlns:a16="http://schemas.microsoft.com/office/drawing/2014/main" id="{95B87605-7287-6A58-C269-12E760C6F864}"/>
                    </a:ext>
                  </a:extLst>
                </p:cNvPr>
                <p:cNvSpPr/>
                <p:nvPr/>
              </p:nvSpPr>
              <p:spPr>
                <a:xfrm>
                  <a:off x="2492018" y="2712768"/>
                  <a:ext cx="2481928" cy="46433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08000" tIns="108000" rIns="108000" bIns="108000" rtlCol="0" anchor="b" anchorCtr="0">
                  <a:noAutofit/>
                </a:bodyPr>
                <a:lstStyle/>
                <a:p>
                  <a:pPr lvl="0" defTabSz="914378">
                    <a:lnSpc>
                      <a:spcPct val="100000"/>
                    </a:lnSpc>
                    <a:defRPr/>
                  </a:pPr>
                  <a:r>
                    <a:rPr lang="zh-CN" altLang="en-US" sz="2000" b="1">
                      <a:solidFill>
                        <a:schemeClr val="tx1"/>
                      </a:solidFill>
                      <a:effectLst/>
                    </a:rPr>
                    <a:t>与中秋节的关联</a:t>
                  </a:r>
                  <a:endParaRPr lang="zh-CN" altLang="en-US" sz="20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" name="矩形 82">
                  <a:extLst>
                    <a:ext uri="{FF2B5EF4-FFF2-40B4-BE49-F238E27FC236}">
                      <a16:creationId xmlns:a16="http://schemas.microsoft.com/office/drawing/2014/main" id="{6705F9ED-3231-0214-D98E-CF9F017E45C3}"/>
                    </a:ext>
                  </a:extLst>
                </p:cNvPr>
                <p:cNvSpPr/>
                <p:nvPr/>
              </p:nvSpPr>
              <p:spPr>
                <a:xfrm>
                  <a:off x="2492017" y="3182773"/>
                  <a:ext cx="2481928" cy="6422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08000" tIns="108000" rIns="108000" bIns="108000" rtlCol="0" anchor="t" anchorCtr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kumimoji="1" lang="zh-CN" altLang="en-US" sz="1200">
                      <a:solidFill>
                        <a:schemeClr val="tx1"/>
                      </a:solidFill>
                    </a:rPr>
                    <a:t>七夕与中秋节有着密切的联系和关联，都与牛郎织女和月亮有关。</a:t>
                  </a:r>
                  <a:endParaRPr kumimoji="1" lang="en-US" altLang="zh-CN" sz="12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84" name="标题 8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/>
              <a:t>七夕节的日期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4328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9579" y="2571750"/>
            <a:ext cx="6231321" cy="857250"/>
          </a:xfrm>
        </p:spPr>
        <p:txBody>
          <a:bodyPr/>
          <a:lstStyle/>
          <a:p>
            <a:r>
              <a:rPr lang="en-US" altLang="zh-CN" dirty="0"/>
              <a:t>02.</a:t>
            </a:r>
            <a:r>
              <a:rPr lang="zh-CN" altLang="en-US" dirty="0"/>
              <a:t>七夕节的习俗和活动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39579" y="3429000"/>
            <a:ext cx="6231321" cy="952500"/>
          </a:xfrm>
        </p:spPr>
        <p:txBody>
          <a:bodyPr/>
          <a:lstStyle/>
          <a:p>
            <a:r>
              <a:rPr lang="zh-CN" altLang="en-US" dirty="0"/>
              <a:t>七夕节传说、习俗和民间活动的介绍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3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标题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/>
              <a:t>牛郎织女传说</a:t>
            </a:r>
            <a:endParaRPr lang="en-US" dirty="0"/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3797C47D-1CB8-1CC8-30FD-1CA6B932A097}"/>
              </a:ext>
            </a:extLst>
          </p:cNvPr>
          <p:cNvGrpSpPr/>
          <p:nvPr/>
        </p:nvGrpSpPr>
        <p:grpSpPr>
          <a:xfrm>
            <a:off x="1163556" y="1585114"/>
            <a:ext cx="9471368" cy="4355354"/>
            <a:chOff x="1163556" y="1585114"/>
            <a:chExt cx="9471368" cy="4355354"/>
          </a:xfrm>
        </p:grpSpPr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D68FE72D-8B97-AE60-D56C-DF70C3A48F2D}"/>
                </a:ext>
              </a:extLst>
            </p:cNvPr>
            <p:cNvGrpSpPr/>
            <p:nvPr/>
          </p:nvGrpSpPr>
          <p:grpSpPr>
            <a:xfrm>
              <a:off x="1163556" y="1585114"/>
              <a:ext cx="9471368" cy="4355354"/>
              <a:chOff x="1163556" y="1585114"/>
              <a:chExt cx="9471368" cy="4355354"/>
            </a:xfrm>
          </p:grpSpPr>
          <p:grpSp>
            <p:nvGrpSpPr>
              <p:cNvPr id="50" name="组合 49">
                <a:extLst>
                  <a:ext uri="{FF2B5EF4-FFF2-40B4-BE49-F238E27FC236}">
                    <a16:creationId xmlns:a16="http://schemas.microsoft.com/office/drawing/2014/main" id="{3A5A4CAA-FB64-B569-3FD3-7A9B80A2214C}"/>
                  </a:ext>
                </a:extLst>
              </p:cNvPr>
              <p:cNvGrpSpPr/>
              <p:nvPr/>
            </p:nvGrpSpPr>
            <p:grpSpPr>
              <a:xfrm>
                <a:off x="5192889" y="1585114"/>
                <a:ext cx="3644228" cy="2789641"/>
                <a:chOff x="5192889" y="1585114"/>
                <a:chExt cx="3644228" cy="2789641"/>
              </a:xfrm>
            </p:grpSpPr>
            <p:sp>
              <p:nvSpPr>
                <p:cNvPr id="23" name="椭圆 22">
                  <a:extLst>
                    <a:ext uri="{FF2B5EF4-FFF2-40B4-BE49-F238E27FC236}">
                      <a16:creationId xmlns:a16="http://schemas.microsoft.com/office/drawing/2014/main" id="{6D7A2482-4231-9CC6-6AF2-27C451CF3EF2}"/>
                    </a:ext>
                  </a:extLst>
                </p:cNvPr>
                <p:cNvSpPr/>
                <p:nvPr/>
              </p:nvSpPr>
              <p:spPr>
                <a:xfrm>
                  <a:off x="5192889" y="2568533"/>
                  <a:ext cx="1806222" cy="1806222"/>
                </a:xfrm>
                <a:prstGeom prst="ellipse">
                  <a:avLst/>
                </a:prstGeom>
                <a:solidFill>
                  <a:schemeClr val="accent3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r>
                    <a:rPr lang="zh-CN" altLang="en-US" b="1" dirty="0">
                      <a:solidFill>
                        <a:schemeClr val="tx1"/>
                      </a:solidFill>
                    </a:rPr>
                    <a:t>牛郎织女的故事</a:t>
                  </a:r>
                </a:p>
              </p:txBody>
            </p:sp>
            <p:grpSp>
              <p:nvGrpSpPr>
                <p:cNvPr id="26" name="组合 25">
                  <a:extLst>
                    <a:ext uri="{FF2B5EF4-FFF2-40B4-BE49-F238E27FC236}">
                      <a16:creationId xmlns:a16="http://schemas.microsoft.com/office/drawing/2014/main" id="{AADC9E1A-BB70-3C54-FAB1-09B7290B7028}"/>
                    </a:ext>
                  </a:extLst>
                </p:cNvPr>
                <p:cNvGrpSpPr/>
                <p:nvPr/>
              </p:nvGrpSpPr>
              <p:grpSpPr>
                <a:xfrm>
                  <a:off x="5825999" y="1585114"/>
                  <a:ext cx="3011118" cy="983419"/>
                  <a:chOff x="5313351" y="1585114"/>
                  <a:chExt cx="3011118" cy="983419"/>
                </a:xfrm>
              </p:grpSpPr>
              <p:grpSp>
                <p:nvGrpSpPr>
                  <p:cNvPr id="42" name="组合 41">
                    <a:extLst>
                      <a:ext uri="{FF2B5EF4-FFF2-40B4-BE49-F238E27FC236}">
                        <a16:creationId xmlns:a16="http://schemas.microsoft.com/office/drawing/2014/main" id="{12CAB3BE-8835-3AB0-ED09-EFCAFD6C5308}"/>
                      </a:ext>
                    </a:extLst>
                  </p:cNvPr>
                  <p:cNvGrpSpPr/>
                  <p:nvPr/>
                </p:nvGrpSpPr>
                <p:grpSpPr>
                  <a:xfrm>
                    <a:off x="5313351" y="1615592"/>
                    <a:ext cx="540002" cy="952941"/>
                    <a:chOff x="5313351" y="1615592"/>
                    <a:chExt cx="540002" cy="952941"/>
                  </a:xfrm>
                </p:grpSpPr>
                <p:cxnSp>
                  <p:nvCxnSpPr>
                    <p:cNvPr id="44" name="直接连接符 43">
                      <a:extLst>
                        <a:ext uri="{FF2B5EF4-FFF2-40B4-BE49-F238E27FC236}">
                          <a16:creationId xmlns:a16="http://schemas.microsoft.com/office/drawing/2014/main" id="{AD384383-ABE9-810C-7919-F6468B6F6AE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583352" y="2078271"/>
                      <a:ext cx="0" cy="490262"/>
                    </a:xfrm>
                    <a:prstGeom prst="line">
                      <a:avLst/>
                    </a:prstGeom>
                    <a:ln w="12700">
                      <a:solidFill>
                        <a:schemeClr val="tx1">
                          <a:lumMod val="50000"/>
                          <a:lumOff val="50000"/>
                          <a:alpha val="2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5" name="组合 44">
                      <a:extLst>
                        <a:ext uri="{FF2B5EF4-FFF2-40B4-BE49-F238E27FC236}">
                          <a16:creationId xmlns:a16="http://schemas.microsoft.com/office/drawing/2014/main" id="{E1B4C1D7-E397-A11C-1F82-37C37FD0F96B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5313351" y="1615592"/>
                      <a:ext cx="540002" cy="540000"/>
                      <a:chOff x="1086607" y="1637616"/>
                      <a:chExt cx="444222" cy="444220"/>
                    </a:xfrm>
                  </p:grpSpPr>
                  <p:sp>
                    <p:nvSpPr>
                      <p:cNvPr id="46" name="椭圆 45">
                        <a:extLst>
                          <a:ext uri="{FF2B5EF4-FFF2-40B4-BE49-F238E27FC236}">
                            <a16:creationId xmlns:a16="http://schemas.microsoft.com/office/drawing/2014/main" id="{B0CC74F2-5DB3-7977-3F1B-12BF09A773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6607" y="1637616"/>
                        <a:ext cx="444222" cy="444220"/>
                      </a:xfrm>
                      <a:prstGeom prst="ellipse">
                        <a:avLst/>
                      </a:prstGeom>
                      <a:solidFill>
                        <a:schemeClr val="accent3"/>
                      </a:solidFill>
                      <a:ln w="12700" cap="flat" cmpd="sng" algn="ctr">
                        <a:noFill/>
                        <a:prstDash val="solid"/>
                        <a:miter lim="800000"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</a:defRPr>
                        </a:lvl9pPr>
                      </a:lstStyle>
                      <a:p>
                        <a:pPr algn="r"/>
                        <a:endParaRPr lang="zh-CN" altLang="en-US" sz="2000" b="1" dirty="0"/>
                      </a:p>
                    </p:txBody>
                  </p:sp>
                  <p:sp>
                    <p:nvSpPr>
                      <p:cNvPr id="47" name="任意多边形: 形状 46">
                        <a:extLst>
                          <a:ext uri="{FF2B5EF4-FFF2-40B4-BE49-F238E27FC236}">
                            <a16:creationId xmlns:a16="http://schemas.microsoft.com/office/drawing/2014/main" id="{AB9FB728-2CAB-6093-F73A-8773A1D2DFC2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1205938" y="1782641"/>
                        <a:ext cx="205561" cy="154170"/>
                      </a:xfrm>
                      <a:custGeom>
                        <a:avLst/>
                        <a:gdLst>
                          <a:gd name="connsiteX0" fmla="*/ 505433 w 533400"/>
                          <a:gd name="connsiteY0" fmla="*/ 621 h 400050"/>
                          <a:gd name="connsiteX1" fmla="*/ 534008 w 533400"/>
                          <a:gd name="connsiteY1" fmla="*/ 29196 h 400050"/>
                          <a:gd name="connsiteX2" fmla="*/ 534008 w 533400"/>
                          <a:gd name="connsiteY2" fmla="*/ 372096 h 400050"/>
                          <a:gd name="connsiteX3" fmla="*/ 505433 w 533400"/>
                          <a:gd name="connsiteY3" fmla="*/ 400671 h 400050"/>
                          <a:gd name="connsiteX4" fmla="*/ 29183 w 533400"/>
                          <a:gd name="connsiteY4" fmla="*/ 400671 h 400050"/>
                          <a:gd name="connsiteX5" fmla="*/ 608 w 533400"/>
                          <a:gd name="connsiteY5" fmla="*/ 372096 h 400050"/>
                          <a:gd name="connsiteX6" fmla="*/ 608 w 533400"/>
                          <a:gd name="connsiteY6" fmla="*/ 29196 h 400050"/>
                          <a:gd name="connsiteX7" fmla="*/ 29183 w 533400"/>
                          <a:gd name="connsiteY7" fmla="*/ 621 h 400050"/>
                          <a:gd name="connsiteX8" fmla="*/ 505433 w 533400"/>
                          <a:gd name="connsiteY8" fmla="*/ 621 h 400050"/>
                          <a:gd name="connsiteX9" fmla="*/ 391419 w 533400"/>
                          <a:gd name="connsiteY9" fmla="*/ 198646 h 400050"/>
                          <a:gd name="connsiteX10" fmla="*/ 351414 w 533400"/>
                          <a:gd name="connsiteY10" fmla="*/ 204170 h 400050"/>
                          <a:gd name="connsiteX11" fmla="*/ 351414 w 533400"/>
                          <a:gd name="connsiteY11" fmla="*/ 204170 h 400050"/>
                          <a:gd name="connsiteX12" fmla="*/ 267118 w 533400"/>
                          <a:gd name="connsiteY12" fmla="*/ 315613 h 400050"/>
                          <a:gd name="connsiteX13" fmla="*/ 264641 w 533400"/>
                          <a:gd name="connsiteY13" fmla="*/ 318470 h 400050"/>
                          <a:gd name="connsiteX14" fmla="*/ 224255 w 533400"/>
                          <a:gd name="connsiteY14" fmla="*/ 318756 h 400050"/>
                          <a:gd name="connsiteX15" fmla="*/ 224255 w 533400"/>
                          <a:gd name="connsiteY15" fmla="*/ 318756 h 400050"/>
                          <a:gd name="connsiteX16" fmla="*/ 162152 w 533400"/>
                          <a:gd name="connsiteY16" fmla="*/ 257415 h 400050"/>
                          <a:gd name="connsiteX17" fmla="*/ 160247 w 533400"/>
                          <a:gd name="connsiteY17" fmla="*/ 255701 h 400050"/>
                          <a:gd name="connsiteX18" fmla="*/ 120052 w 533400"/>
                          <a:gd name="connsiteY18" fmla="*/ 259606 h 400050"/>
                          <a:gd name="connsiteX19" fmla="*/ 120052 w 533400"/>
                          <a:gd name="connsiteY19" fmla="*/ 259606 h 400050"/>
                          <a:gd name="connsiteX20" fmla="*/ 32517 w 533400"/>
                          <a:gd name="connsiteY20" fmla="*/ 366095 h 400050"/>
                          <a:gd name="connsiteX21" fmla="*/ 30326 w 533400"/>
                          <a:gd name="connsiteY21" fmla="*/ 372096 h 400050"/>
                          <a:gd name="connsiteX22" fmla="*/ 39851 w 533400"/>
                          <a:gd name="connsiteY22" fmla="*/ 381621 h 400050"/>
                          <a:gd name="connsiteX23" fmla="*/ 39851 w 533400"/>
                          <a:gd name="connsiteY23" fmla="*/ 381621 h 400050"/>
                          <a:gd name="connsiteX24" fmla="*/ 497242 w 533400"/>
                          <a:gd name="connsiteY24" fmla="*/ 381621 h 400050"/>
                          <a:gd name="connsiteX25" fmla="*/ 502480 w 533400"/>
                          <a:gd name="connsiteY25" fmla="*/ 380002 h 400050"/>
                          <a:gd name="connsiteX26" fmla="*/ 505147 w 533400"/>
                          <a:gd name="connsiteY26" fmla="*/ 366762 h 400050"/>
                          <a:gd name="connsiteX27" fmla="*/ 505147 w 533400"/>
                          <a:gd name="connsiteY27" fmla="*/ 366762 h 400050"/>
                          <a:gd name="connsiteX28" fmla="*/ 397991 w 533400"/>
                          <a:gd name="connsiteY28" fmla="*/ 205504 h 400050"/>
                          <a:gd name="connsiteX29" fmla="*/ 391419 w 533400"/>
                          <a:gd name="connsiteY29" fmla="*/ 198646 h 400050"/>
                          <a:gd name="connsiteX30" fmla="*/ 95858 w 533400"/>
                          <a:gd name="connsiteY30" fmla="*/ 57771 h 400050"/>
                          <a:gd name="connsiteX31" fmla="*/ 57758 w 533400"/>
                          <a:gd name="connsiteY31" fmla="*/ 95871 h 400050"/>
                          <a:gd name="connsiteX32" fmla="*/ 95858 w 533400"/>
                          <a:gd name="connsiteY32" fmla="*/ 133971 h 400050"/>
                          <a:gd name="connsiteX33" fmla="*/ 133958 w 533400"/>
                          <a:gd name="connsiteY33" fmla="*/ 95871 h 400050"/>
                          <a:gd name="connsiteX34" fmla="*/ 95858 w 533400"/>
                          <a:gd name="connsiteY34" fmla="*/ 57771 h 4000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</a:cxnLst>
                        <a:rect l="l" t="t" r="r" b="b"/>
                        <a:pathLst>
                          <a:path w="533400" h="400050">
                            <a:moveTo>
                              <a:pt x="505433" y="621"/>
                            </a:moveTo>
                            <a:cubicBezTo>
                              <a:pt x="521245" y="621"/>
                              <a:pt x="534008" y="13385"/>
                              <a:pt x="534008" y="29196"/>
                            </a:cubicBezTo>
                            <a:lnTo>
                              <a:pt x="534008" y="372096"/>
                            </a:lnTo>
                            <a:cubicBezTo>
                              <a:pt x="534008" y="387907"/>
                              <a:pt x="521245" y="400671"/>
                              <a:pt x="505433" y="400671"/>
                            </a:cubicBezTo>
                            <a:lnTo>
                              <a:pt x="29183" y="400671"/>
                            </a:lnTo>
                            <a:cubicBezTo>
                              <a:pt x="13371" y="400671"/>
                              <a:pt x="608" y="387907"/>
                              <a:pt x="608" y="372096"/>
                            </a:cubicBezTo>
                            <a:lnTo>
                              <a:pt x="608" y="29196"/>
                            </a:lnTo>
                            <a:cubicBezTo>
                              <a:pt x="608" y="13385"/>
                              <a:pt x="13371" y="621"/>
                              <a:pt x="29183" y="621"/>
                            </a:cubicBezTo>
                            <a:lnTo>
                              <a:pt x="505433" y="621"/>
                            </a:lnTo>
                            <a:close/>
                            <a:moveTo>
                              <a:pt x="391419" y="198646"/>
                            </a:moveTo>
                            <a:cubicBezTo>
                              <a:pt x="378846" y="189121"/>
                              <a:pt x="360939" y="191597"/>
                              <a:pt x="351414" y="204170"/>
                            </a:cubicBezTo>
                            <a:lnTo>
                              <a:pt x="351414" y="204170"/>
                            </a:lnTo>
                            <a:lnTo>
                              <a:pt x="267118" y="315613"/>
                            </a:lnTo>
                            <a:cubicBezTo>
                              <a:pt x="266355" y="316660"/>
                              <a:pt x="265498" y="317518"/>
                              <a:pt x="264641" y="318470"/>
                            </a:cubicBezTo>
                            <a:cubicBezTo>
                              <a:pt x="253592" y="329710"/>
                              <a:pt x="235495" y="329805"/>
                              <a:pt x="224255" y="318756"/>
                            </a:cubicBezTo>
                            <a:lnTo>
                              <a:pt x="224255" y="318756"/>
                            </a:lnTo>
                            <a:lnTo>
                              <a:pt x="162152" y="257415"/>
                            </a:lnTo>
                            <a:cubicBezTo>
                              <a:pt x="161485" y="256844"/>
                              <a:pt x="160914" y="256177"/>
                              <a:pt x="160247" y="255701"/>
                            </a:cubicBezTo>
                            <a:cubicBezTo>
                              <a:pt x="148055" y="245699"/>
                              <a:pt x="130053" y="247414"/>
                              <a:pt x="120052" y="259606"/>
                            </a:cubicBezTo>
                            <a:lnTo>
                              <a:pt x="120052" y="259606"/>
                            </a:lnTo>
                            <a:lnTo>
                              <a:pt x="32517" y="366095"/>
                            </a:lnTo>
                            <a:cubicBezTo>
                              <a:pt x="31088" y="367810"/>
                              <a:pt x="30326" y="369905"/>
                              <a:pt x="30326" y="372096"/>
                            </a:cubicBezTo>
                            <a:cubicBezTo>
                              <a:pt x="30326" y="377335"/>
                              <a:pt x="34612" y="381621"/>
                              <a:pt x="39851" y="381621"/>
                            </a:cubicBezTo>
                            <a:lnTo>
                              <a:pt x="39851" y="381621"/>
                            </a:lnTo>
                            <a:lnTo>
                              <a:pt x="497242" y="381621"/>
                            </a:lnTo>
                            <a:cubicBezTo>
                              <a:pt x="499146" y="381621"/>
                              <a:pt x="500956" y="381050"/>
                              <a:pt x="502480" y="380002"/>
                            </a:cubicBezTo>
                            <a:cubicBezTo>
                              <a:pt x="506862" y="377049"/>
                              <a:pt x="508005" y="371144"/>
                              <a:pt x="505147" y="366762"/>
                            </a:cubicBezTo>
                            <a:lnTo>
                              <a:pt x="505147" y="366762"/>
                            </a:lnTo>
                            <a:lnTo>
                              <a:pt x="397991" y="205504"/>
                            </a:lnTo>
                            <a:cubicBezTo>
                              <a:pt x="396181" y="202932"/>
                              <a:pt x="393990" y="200551"/>
                              <a:pt x="391419" y="198646"/>
                            </a:cubicBezTo>
                            <a:close/>
                            <a:moveTo>
                              <a:pt x="95858" y="57771"/>
                            </a:moveTo>
                            <a:cubicBezTo>
                              <a:pt x="74808" y="57771"/>
                              <a:pt x="57758" y="74821"/>
                              <a:pt x="57758" y="95871"/>
                            </a:cubicBezTo>
                            <a:cubicBezTo>
                              <a:pt x="57758" y="116921"/>
                              <a:pt x="74808" y="133971"/>
                              <a:pt x="95858" y="133971"/>
                            </a:cubicBezTo>
                            <a:cubicBezTo>
                              <a:pt x="116908" y="133971"/>
                              <a:pt x="133958" y="116921"/>
                              <a:pt x="133958" y="95871"/>
                            </a:cubicBezTo>
                            <a:cubicBezTo>
                              <a:pt x="133958" y="74821"/>
                              <a:pt x="116908" y="57771"/>
                              <a:pt x="95858" y="5777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sp>
                <p:nvSpPr>
                  <p:cNvPr id="43" name="文本框 42">
                    <a:extLst>
                      <a:ext uri="{FF2B5EF4-FFF2-40B4-BE49-F238E27FC236}">
                        <a16:creationId xmlns:a16="http://schemas.microsoft.com/office/drawing/2014/main" id="{2E36F0B9-DB0F-C18F-763A-E45B45EDD8A0}"/>
                      </a:ext>
                    </a:extLst>
                  </p:cNvPr>
                  <p:cNvSpPr txBox="1"/>
                  <p:nvPr/>
                </p:nvSpPr>
                <p:spPr>
                  <a:xfrm>
                    <a:off x="6085295" y="1585114"/>
                    <a:ext cx="2239174" cy="615554"/>
                  </a:xfrm>
                  <a:prstGeom prst="rect">
                    <a:avLst/>
                  </a:prstGeom>
                  <a:noFill/>
                </p:spPr>
                <p:txBody>
                  <a:bodyPr wrap="square" lIns="90000" tIns="46800" rIns="90000" bIns="46800" rtlCol="0" anchor="b" anchorCtr="0">
                    <a:normAutofit fontScale="92500"/>
                  </a:bodyPr>
                  <a:lstStyle/>
                  <a:p>
                    <a:pPr>
                      <a:lnSpc>
                        <a:spcPct val="130000"/>
                      </a:lnSpc>
                    </a:pPr>
                    <a:r>
                      <a:rPr lang="zh-CN" altLang="en-US" sz="1200" dirty="0"/>
                      <a:t>牛郎和织女分别代表天上的牛星和织女星，在七夕这一天相会。</a:t>
                    </a:r>
                  </a:p>
                </p:txBody>
              </p:sp>
            </p:grpSp>
          </p:grpSp>
          <p:grpSp>
            <p:nvGrpSpPr>
              <p:cNvPr id="49" name="组合 48">
                <a:extLst>
                  <a:ext uri="{FF2B5EF4-FFF2-40B4-BE49-F238E27FC236}">
                    <a16:creationId xmlns:a16="http://schemas.microsoft.com/office/drawing/2014/main" id="{43B39F3F-4B2F-14D1-AB12-7145263C9B9D}"/>
                  </a:ext>
                </a:extLst>
              </p:cNvPr>
              <p:cNvGrpSpPr/>
              <p:nvPr/>
            </p:nvGrpSpPr>
            <p:grpSpPr>
              <a:xfrm>
                <a:off x="6096000" y="4134246"/>
                <a:ext cx="4538924" cy="1806222"/>
                <a:chOff x="6096000" y="4134246"/>
                <a:chExt cx="4538924" cy="1806222"/>
              </a:xfrm>
            </p:grpSpPr>
            <p:sp>
              <p:nvSpPr>
                <p:cNvPr id="25" name="椭圆 24">
                  <a:extLst>
                    <a:ext uri="{FF2B5EF4-FFF2-40B4-BE49-F238E27FC236}">
                      <a16:creationId xmlns:a16="http://schemas.microsoft.com/office/drawing/2014/main" id="{638CBF4F-CD83-E09A-C6F7-C9BDDB0BE8CE}"/>
                    </a:ext>
                  </a:extLst>
                </p:cNvPr>
                <p:cNvSpPr/>
                <p:nvPr/>
              </p:nvSpPr>
              <p:spPr>
                <a:xfrm>
                  <a:off x="6096000" y="4134246"/>
                  <a:ext cx="1806222" cy="1806222"/>
                </a:xfrm>
                <a:prstGeom prst="ellipse">
                  <a:avLst/>
                </a:prstGeom>
                <a:solidFill>
                  <a:schemeClr val="accent4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r>
                    <a:rPr lang="zh-CN" altLang="en-US" b="1" dirty="0">
                      <a:solidFill>
                        <a:schemeClr val="tx1"/>
                      </a:solidFill>
                    </a:rPr>
                    <a:t>庆祝活动</a:t>
                  </a:r>
                </a:p>
              </p:txBody>
            </p:sp>
            <p:grpSp>
              <p:nvGrpSpPr>
                <p:cNvPr id="27" name="组合 26">
                  <a:extLst>
                    <a:ext uri="{FF2B5EF4-FFF2-40B4-BE49-F238E27FC236}">
                      <a16:creationId xmlns:a16="http://schemas.microsoft.com/office/drawing/2014/main" id="{C51EA265-EAAB-A10E-84ED-C79D4F96B134}"/>
                    </a:ext>
                  </a:extLst>
                </p:cNvPr>
                <p:cNvGrpSpPr/>
                <p:nvPr/>
              </p:nvGrpSpPr>
              <p:grpSpPr>
                <a:xfrm>
                  <a:off x="7884175" y="4767357"/>
                  <a:ext cx="2750749" cy="558179"/>
                  <a:chOff x="7371527" y="4767357"/>
                  <a:chExt cx="2750749" cy="558179"/>
                </a:xfrm>
              </p:grpSpPr>
              <p:cxnSp>
                <p:nvCxnSpPr>
                  <p:cNvPr id="36" name="直接连接符 35">
                    <a:extLst>
                      <a:ext uri="{FF2B5EF4-FFF2-40B4-BE49-F238E27FC236}">
                        <a16:creationId xmlns:a16="http://schemas.microsoft.com/office/drawing/2014/main" id="{15FBBF5C-6E96-CB63-FE25-8D1B354201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7616658" y="4792226"/>
                    <a:ext cx="0" cy="490262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50000"/>
                        <a:lumOff val="50000"/>
                        <a:alpha val="2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7" name="组合 36">
                    <a:extLst>
                      <a:ext uri="{FF2B5EF4-FFF2-40B4-BE49-F238E27FC236}">
                        <a16:creationId xmlns:a16="http://schemas.microsoft.com/office/drawing/2014/main" id="{44D2C937-46C2-291F-1320-468CF89DB66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>
                  <a:xfrm>
                    <a:off x="7784467" y="4767357"/>
                    <a:ext cx="540002" cy="540000"/>
                    <a:chOff x="5101620" y="1637616"/>
                    <a:chExt cx="444222" cy="444220"/>
                  </a:xfrm>
                </p:grpSpPr>
                <p:sp>
                  <p:nvSpPr>
                    <p:cNvPr id="40" name="椭圆 39">
                      <a:extLst>
                        <a:ext uri="{FF2B5EF4-FFF2-40B4-BE49-F238E27FC236}">
                          <a16:creationId xmlns:a16="http://schemas.microsoft.com/office/drawing/2014/main" id="{DC83B918-2D26-41B5-604D-1EC7F74193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01620" y="1637616"/>
                      <a:ext cx="444222" cy="444220"/>
                    </a:xfrm>
                    <a:prstGeom prst="ellipse">
                      <a:avLst/>
                    </a:prstGeom>
                    <a:solidFill>
                      <a:schemeClr val="accent4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9pPr>
                    </a:lstStyle>
                    <a:p>
                      <a:pPr algn="r"/>
                      <a:endParaRPr lang="zh-CN" altLang="en-US" sz="2000" b="1" dirty="0"/>
                    </a:p>
                  </p:txBody>
                </p:sp>
                <p:sp>
                  <p:nvSpPr>
                    <p:cNvPr id="41" name="任意多边形: 形状 40">
                      <a:extLst>
                        <a:ext uri="{FF2B5EF4-FFF2-40B4-BE49-F238E27FC236}">
                          <a16:creationId xmlns:a16="http://schemas.microsoft.com/office/drawing/2014/main" id="{3D915E85-1340-7552-DA5A-3673DC9A1470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5239304" y="1756946"/>
                      <a:ext cx="168853" cy="205561"/>
                    </a:xfrm>
                    <a:custGeom>
                      <a:avLst/>
                      <a:gdLst>
                        <a:gd name="connsiteX0" fmla="*/ 283816 w 438150"/>
                        <a:gd name="connsiteY0" fmla="*/ 621 h 533400"/>
                        <a:gd name="connsiteX1" fmla="*/ 286102 w 438150"/>
                        <a:gd name="connsiteY1" fmla="*/ 716 h 533400"/>
                        <a:gd name="connsiteX2" fmla="*/ 286102 w 438150"/>
                        <a:gd name="connsiteY2" fmla="*/ 124446 h 533400"/>
                        <a:gd name="connsiteX3" fmla="*/ 286197 w 438150"/>
                        <a:gd name="connsiteY3" fmla="*/ 126160 h 533400"/>
                        <a:gd name="connsiteX4" fmla="*/ 314677 w 438150"/>
                        <a:gd name="connsiteY4" fmla="*/ 153021 h 533400"/>
                        <a:gd name="connsiteX5" fmla="*/ 314677 w 438150"/>
                        <a:gd name="connsiteY5" fmla="*/ 153021 h 533400"/>
                        <a:gd name="connsiteX6" fmla="*/ 438407 w 438150"/>
                        <a:gd name="connsiteY6" fmla="*/ 153021 h 533400"/>
                        <a:gd name="connsiteX7" fmla="*/ 438502 w 438150"/>
                        <a:gd name="connsiteY7" fmla="*/ 155307 h 533400"/>
                        <a:gd name="connsiteX8" fmla="*/ 438502 w 438150"/>
                        <a:gd name="connsiteY8" fmla="*/ 505446 h 533400"/>
                        <a:gd name="connsiteX9" fmla="*/ 409927 w 438150"/>
                        <a:gd name="connsiteY9" fmla="*/ 534021 h 533400"/>
                        <a:gd name="connsiteX10" fmla="*/ 28927 w 438150"/>
                        <a:gd name="connsiteY10" fmla="*/ 534021 h 533400"/>
                        <a:gd name="connsiteX11" fmla="*/ 352 w 438150"/>
                        <a:gd name="connsiteY11" fmla="*/ 505446 h 533400"/>
                        <a:gd name="connsiteX12" fmla="*/ 352 w 438150"/>
                        <a:gd name="connsiteY12" fmla="*/ 29196 h 533400"/>
                        <a:gd name="connsiteX13" fmla="*/ 28927 w 438150"/>
                        <a:gd name="connsiteY13" fmla="*/ 621 h 533400"/>
                        <a:gd name="connsiteX14" fmla="*/ 283816 w 438150"/>
                        <a:gd name="connsiteY14" fmla="*/ 621 h 533400"/>
                        <a:gd name="connsiteX15" fmla="*/ 248002 w 438150"/>
                        <a:gd name="connsiteY15" fmla="*/ 200646 h 533400"/>
                        <a:gd name="connsiteX16" fmla="*/ 152752 w 438150"/>
                        <a:gd name="connsiteY16" fmla="*/ 200646 h 533400"/>
                        <a:gd name="connsiteX17" fmla="*/ 152752 w 438150"/>
                        <a:gd name="connsiteY17" fmla="*/ 410196 h 533400"/>
                        <a:gd name="connsiteX18" fmla="*/ 171802 w 438150"/>
                        <a:gd name="connsiteY18" fmla="*/ 410196 h 533400"/>
                        <a:gd name="connsiteX19" fmla="*/ 171802 w 438150"/>
                        <a:gd name="connsiteY19" fmla="*/ 314946 h 533400"/>
                        <a:gd name="connsiteX20" fmla="*/ 248002 w 438150"/>
                        <a:gd name="connsiteY20" fmla="*/ 314946 h 533400"/>
                        <a:gd name="connsiteX21" fmla="*/ 250098 w 438150"/>
                        <a:gd name="connsiteY21" fmla="*/ 314946 h 533400"/>
                        <a:gd name="connsiteX22" fmla="*/ 305152 w 438150"/>
                        <a:gd name="connsiteY22" fmla="*/ 257796 h 533400"/>
                        <a:gd name="connsiteX23" fmla="*/ 248002 w 438150"/>
                        <a:gd name="connsiteY23" fmla="*/ 200646 h 533400"/>
                        <a:gd name="connsiteX24" fmla="*/ 248002 w 438150"/>
                        <a:gd name="connsiteY24" fmla="*/ 200646 h 533400"/>
                        <a:gd name="connsiteX25" fmla="*/ 248002 w 438150"/>
                        <a:gd name="connsiteY25" fmla="*/ 219696 h 533400"/>
                        <a:gd name="connsiteX26" fmla="*/ 286102 w 438150"/>
                        <a:gd name="connsiteY26" fmla="*/ 257796 h 533400"/>
                        <a:gd name="connsiteX27" fmla="*/ 248002 w 438150"/>
                        <a:gd name="connsiteY27" fmla="*/ 295896 h 533400"/>
                        <a:gd name="connsiteX28" fmla="*/ 248002 w 438150"/>
                        <a:gd name="connsiteY28" fmla="*/ 295896 h 533400"/>
                        <a:gd name="connsiteX29" fmla="*/ 171802 w 438150"/>
                        <a:gd name="connsiteY29" fmla="*/ 295896 h 533400"/>
                        <a:gd name="connsiteX30" fmla="*/ 171802 w 438150"/>
                        <a:gd name="connsiteY30" fmla="*/ 219696 h 533400"/>
                        <a:gd name="connsiteX31" fmla="*/ 248002 w 438150"/>
                        <a:gd name="connsiteY31" fmla="*/ 219696 h 533400"/>
                        <a:gd name="connsiteX32" fmla="*/ 428977 w 438150"/>
                        <a:gd name="connsiteY32" fmla="*/ 133971 h 533400"/>
                        <a:gd name="connsiteX33" fmla="*/ 314677 w 438150"/>
                        <a:gd name="connsiteY33" fmla="*/ 133971 h 533400"/>
                        <a:gd name="connsiteX34" fmla="*/ 313534 w 438150"/>
                        <a:gd name="connsiteY34" fmla="*/ 133876 h 533400"/>
                        <a:gd name="connsiteX35" fmla="*/ 305152 w 438150"/>
                        <a:gd name="connsiteY35" fmla="*/ 124446 h 533400"/>
                        <a:gd name="connsiteX36" fmla="*/ 305152 w 438150"/>
                        <a:gd name="connsiteY36" fmla="*/ 124446 h 533400"/>
                        <a:gd name="connsiteX37" fmla="*/ 305152 w 438150"/>
                        <a:gd name="connsiteY37" fmla="*/ 10146 h 533400"/>
                        <a:gd name="connsiteX38" fmla="*/ 428977 w 438150"/>
                        <a:gd name="connsiteY38" fmla="*/ 133971 h 53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</a:cxnLst>
                      <a:rect l="l" t="t" r="r" b="b"/>
                      <a:pathLst>
                        <a:path w="438150" h="533400">
                          <a:moveTo>
                            <a:pt x="283816" y="621"/>
                          </a:moveTo>
                          <a:cubicBezTo>
                            <a:pt x="284578" y="621"/>
                            <a:pt x="285340" y="621"/>
                            <a:pt x="286102" y="716"/>
                          </a:cubicBezTo>
                          <a:lnTo>
                            <a:pt x="286102" y="124446"/>
                          </a:lnTo>
                          <a:lnTo>
                            <a:pt x="286197" y="126160"/>
                          </a:lnTo>
                          <a:cubicBezTo>
                            <a:pt x="287055" y="141115"/>
                            <a:pt x="299532" y="153021"/>
                            <a:pt x="314677" y="153021"/>
                          </a:cubicBezTo>
                          <a:lnTo>
                            <a:pt x="314677" y="153021"/>
                          </a:lnTo>
                          <a:lnTo>
                            <a:pt x="438407" y="153021"/>
                          </a:lnTo>
                          <a:cubicBezTo>
                            <a:pt x="438502" y="153783"/>
                            <a:pt x="438502" y="154545"/>
                            <a:pt x="438502" y="155307"/>
                          </a:cubicBezTo>
                          <a:lnTo>
                            <a:pt x="438502" y="505446"/>
                          </a:lnTo>
                          <a:cubicBezTo>
                            <a:pt x="438502" y="521257"/>
                            <a:pt x="425739" y="534021"/>
                            <a:pt x="409927" y="534021"/>
                          </a:cubicBezTo>
                          <a:lnTo>
                            <a:pt x="28927" y="534021"/>
                          </a:lnTo>
                          <a:cubicBezTo>
                            <a:pt x="13115" y="534021"/>
                            <a:pt x="352" y="521257"/>
                            <a:pt x="352" y="505446"/>
                          </a:cubicBezTo>
                          <a:lnTo>
                            <a:pt x="352" y="29196"/>
                          </a:lnTo>
                          <a:cubicBezTo>
                            <a:pt x="352" y="13385"/>
                            <a:pt x="13115" y="621"/>
                            <a:pt x="28927" y="621"/>
                          </a:cubicBezTo>
                          <a:lnTo>
                            <a:pt x="283816" y="621"/>
                          </a:lnTo>
                          <a:close/>
                          <a:moveTo>
                            <a:pt x="248002" y="200646"/>
                          </a:moveTo>
                          <a:lnTo>
                            <a:pt x="152752" y="200646"/>
                          </a:lnTo>
                          <a:lnTo>
                            <a:pt x="152752" y="410196"/>
                          </a:lnTo>
                          <a:lnTo>
                            <a:pt x="171802" y="410196"/>
                          </a:lnTo>
                          <a:lnTo>
                            <a:pt x="171802" y="314946"/>
                          </a:lnTo>
                          <a:lnTo>
                            <a:pt x="248002" y="314946"/>
                          </a:lnTo>
                          <a:lnTo>
                            <a:pt x="250098" y="314946"/>
                          </a:lnTo>
                          <a:cubicBezTo>
                            <a:pt x="280673" y="313803"/>
                            <a:pt x="305152" y="288657"/>
                            <a:pt x="305152" y="257796"/>
                          </a:cubicBezTo>
                          <a:cubicBezTo>
                            <a:pt x="305152" y="226268"/>
                            <a:pt x="279530" y="200646"/>
                            <a:pt x="248002" y="200646"/>
                          </a:cubicBezTo>
                          <a:lnTo>
                            <a:pt x="248002" y="200646"/>
                          </a:lnTo>
                          <a:close/>
                          <a:moveTo>
                            <a:pt x="248002" y="219696"/>
                          </a:moveTo>
                          <a:cubicBezTo>
                            <a:pt x="269052" y="219696"/>
                            <a:pt x="286102" y="236746"/>
                            <a:pt x="286102" y="257796"/>
                          </a:cubicBezTo>
                          <a:cubicBezTo>
                            <a:pt x="286102" y="278846"/>
                            <a:pt x="269052" y="295896"/>
                            <a:pt x="248002" y="295896"/>
                          </a:cubicBezTo>
                          <a:lnTo>
                            <a:pt x="248002" y="295896"/>
                          </a:lnTo>
                          <a:lnTo>
                            <a:pt x="171802" y="295896"/>
                          </a:lnTo>
                          <a:lnTo>
                            <a:pt x="171802" y="219696"/>
                          </a:lnTo>
                          <a:lnTo>
                            <a:pt x="248002" y="219696"/>
                          </a:lnTo>
                          <a:close/>
                          <a:moveTo>
                            <a:pt x="428977" y="133971"/>
                          </a:moveTo>
                          <a:lnTo>
                            <a:pt x="314677" y="133971"/>
                          </a:lnTo>
                          <a:lnTo>
                            <a:pt x="313534" y="133876"/>
                          </a:lnTo>
                          <a:cubicBezTo>
                            <a:pt x="308772" y="133304"/>
                            <a:pt x="305152" y="129304"/>
                            <a:pt x="305152" y="124446"/>
                          </a:cubicBezTo>
                          <a:lnTo>
                            <a:pt x="305152" y="124446"/>
                          </a:lnTo>
                          <a:lnTo>
                            <a:pt x="305152" y="10146"/>
                          </a:lnTo>
                          <a:lnTo>
                            <a:pt x="428977" y="13397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39" name="矩形 38">
                    <a:extLst>
                      <a:ext uri="{FF2B5EF4-FFF2-40B4-BE49-F238E27FC236}">
                        <a16:creationId xmlns:a16="http://schemas.microsoft.com/office/drawing/2014/main" id="{19FEE4C4-DAA7-DA05-8DD2-19268145978A}"/>
                      </a:ext>
                    </a:extLst>
                  </p:cNvPr>
                  <p:cNvSpPr/>
                  <p:nvPr/>
                </p:nvSpPr>
                <p:spPr>
                  <a:xfrm flipH="1">
                    <a:off x="8573041" y="4774615"/>
                    <a:ext cx="1549235" cy="550921"/>
                  </a:xfrm>
                  <a:prstGeom prst="rect">
                    <a:avLst/>
                  </a:prstGeom>
                  <a:noFill/>
                </p:spPr>
                <p:txBody>
                  <a:bodyPr wrap="square" lIns="90000" tIns="46800" rIns="90000" bIns="46800" rtlCol="0" anchor="b" anchorCtr="0">
                    <a:normAutofit/>
                  </a:bodyPr>
                  <a:lstStyle/>
                  <a:p>
                    <a:pPr>
                      <a:lnSpc>
                        <a:spcPct val="130000"/>
                      </a:lnSpc>
                    </a:pPr>
                    <a:r>
                      <a:rPr lang="zh-CN" altLang="en-US" sz="1200" dirty="0">
                        <a:solidFill>
                          <a:schemeClr val="tx1"/>
                        </a:solidFill>
                      </a:rPr>
                      <a:t>介绍七夕节的庆祝活动和习俗</a:t>
                    </a:r>
                  </a:p>
                </p:txBody>
              </p:sp>
            </p:grpSp>
          </p:grpSp>
          <p:grpSp>
            <p:nvGrpSpPr>
              <p:cNvPr id="48" name="组合 47">
                <a:extLst>
                  <a:ext uri="{FF2B5EF4-FFF2-40B4-BE49-F238E27FC236}">
                    <a16:creationId xmlns:a16="http://schemas.microsoft.com/office/drawing/2014/main" id="{1A6F5E58-152C-4918-2332-6AF61B77B19E}"/>
                  </a:ext>
                </a:extLst>
              </p:cNvPr>
              <p:cNvGrpSpPr/>
              <p:nvPr/>
            </p:nvGrpSpPr>
            <p:grpSpPr>
              <a:xfrm>
                <a:off x="1163556" y="4134246"/>
                <a:ext cx="4932444" cy="1806222"/>
                <a:chOff x="1163556" y="4134246"/>
                <a:chExt cx="4932444" cy="1806222"/>
              </a:xfrm>
            </p:grpSpPr>
            <p:sp>
              <p:nvSpPr>
                <p:cNvPr id="24" name="椭圆 23">
                  <a:extLst>
                    <a:ext uri="{FF2B5EF4-FFF2-40B4-BE49-F238E27FC236}">
                      <a16:creationId xmlns:a16="http://schemas.microsoft.com/office/drawing/2014/main" id="{4D72A3FC-4D55-E8E6-3581-B2A0FE7F4826}"/>
                    </a:ext>
                  </a:extLst>
                </p:cNvPr>
                <p:cNvSpPr/>
                <p:nvPr/>
              </p:nvSpPr>
              <p:spPr>
                <a:xfrm>
                  <a:off x="4289778" y="4134246"/>
                  <a:ext cx="1806222" cy="1806222"/>
                </a:xfrm>
                <a:prstGeom prst="ellipse">
                  <a:avLst/>
                </a:prstGeom>
                <a:solidFill>
                  <a:schemeClr val="accent2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r>
                    <a:rPr lang="zh-CN" altLang="en-US" b="1" dirty="0">
                      <a:solidFill>
                        <a:schemeClr val="tx1"/>
                      </a:solidFill>
                    </a:rPr>
                    <a:t>七夕节民间传说</a:t>
                  </a:r>
                </a:p>
              </p:txBody>
            </p:sp>
            <p:grpSp>
              <p:nvGrpSpPr>
                <p:cNvPr id="28" name="组合 27">
                  <a:extLst>
                    <a:ext uri="{FF2B5EF4-FFF2-40B4-BE49-F238E27FC236}">
                      <a16:creationId xmlns:a16="http://schemas.microsoft.com/office/drawing/2014/main" id="{78DBBB6F-5D94-9114-6180-A1177863367C}"/>
                    </a:ext>
                  </a:extLst>
                </p:cNvPr>
                <p:cNvGrpSpPr/>
                <p:nvPr/>
              </p:nvGrpSpPr>
              <p:grpSpPr>
                <a:xfrm>
                  <a:off x="1163556" y="4767357"/>
                  <a:ext cx="3144270" cy="558179"/>
                  <a:chOff x="650908" y="4767357"/>
                  <a:chExt cx="3144270" cy="558179"/>
                </a:xfrm>
              </p:grpSpPr>
              <p:cxnSp>
                <p:nvCxnSpPr>
                  <p:cNvPr id="29" name="直接连接符 28">
                    <a:extLst>
                      <a:ext uri="{FF2B5EF4-FFF2-40B4-BE49-F238E27FC236}">
                        <a16:creationId xmlns:a16="http://schemas.microsoft.com/office/drawing/2014/main" id="{A87D0B6F-A2DE-2381-3AE9-1230119EA8D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H="1">
                    <a:off x="3550047" y="4792226"/>
                    <a:ext cx="0" cy="490262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50000"/>
                        <a:lumOff val="50000"/>
                        <a:alpha val="2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0" name="组合 29">
                    <a:extLst>
                      <a:ext uri="{FF2B5EF4-FFF2-40B4-BE49-F238E27FC236}">
                        <a16:creationId xmlns:a16="http://schemas.microsoft.com/office/drawing/2014/main" id="{D379F231-1308-C1B0-BF0F-878AC4AFDC2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>
                  <a:xfrm>
                    <a:off x="2842236" y="4767357"/>
                    <a:ext cx="540002" cy="540000"/>
                    <a:chOff x="2692613" y="1637616"/>
                    <a:chExt cx="444222" cy="444220"/>
                  </a:xfrm>
                </p:grpSpPr>
                <p:sp>
                  <p:nvSpPr>
                    <p:cNvPr id="34" name="椭圆 33">
                      <a:extLst>
                        <a:ext uri="{FF2B5EF4-FFF2-40B4-BE49-F238E27FC236}">
                          <a16:creationId xmlns:a16="http://schemas.microsoft.com/office/drawing/2014/main" id="{4AFE5532-A5C6-7F78-EE7F-631CE0EE56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92613" y="1637616"/>
                      <a:ext cx="444222" cy="444220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</a:defRPr>
                      </a:lvl9pPr>
                    </a:lstStyle>
                    <a:p>
                      <a:pPr algn="r"/>
                      <a:endParaRPr lang="zh-CN" altLang="en-US" sz="2000" b="1" dirty="0"/>
                    </a:p>
                  </p:txBody>
                </p:sp>
                <p:sp>
                  <p:nvSpPr>
                    <p:cNvPr id="35" name="任意多边形: 形状 34">
                      <a:extLst>
                        <a:ext uri="{FF2B5EF4-FFF2-40B4-BE49-F238E27FC236}">
                          <a16:creationId xmlns:a16="http://schemas.microsoft.com/office/drawing/2014/main" id="{6E719499-CA54-3C95-34BA-6E5166E2CDF7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811943" y="1766123"/>
                      <a:ext cx="205561" cy="187207"/>
                    </a:xfrm>
                    <a:custGeom>
                      <a:avLst/>
                      <a:gdLst>
                        <a:gd name="connsiteX0" fmla="*/ 125329 w 533400"/>
                        <a:gd name="connsiteY0" fmla="*/ 229221 h 485775"/>
                        <a:gd name="connsiteX1" fmla="*/ 125329 w 533400"/>
                        <a:gd name="connsiteY1" fmla="*/ 276846 h 485775"/>
                        <a:gd name="connsiteX2" fmla="*/ 144379 w 533400"/>
                        <a:gd name="connsiteY2" fmla="*/ 276846 h 485775"/>
                        <a:gd name="connsiteX3" fmla="*/ 144379 w 533400"/>
                        <a:gd name="connsiteY3" fmla="*/ 229221 h 485775"/>
                        <a:gd name="connsiteX4" fmla="*/ 392029 w 533400"/>
                        <a:gd name="connsiteY4" fmla="*/ 229221 h 485775"/>
                        <a:gd name="connsiteX5" fmla="*/ 392029 w 533400"/>
                        <a:gd name="connsiteY5" fmla="*/ 276846 h 485775"/>
                        <a:gd name="connsiteX6" fmla="*/ 411079 w 533400"/>
                        <a:gd name="connsiteY6" fmla="*/ 276846 h 485775"/>
                        <a:gd name="connsiteX7" fmla="*/ 411079 w 533400"/>
                        <a:gd name="connsiteY7" fmla="*/ 229221 h 485775"/>
                        <a:gd name="connsiteX8" fmla="*/ 534904 w 533400"/>
                        <a:gd name="connsiteY8" fmla="*/ 229221 h 485775"/>
                        <a:gd name="connsiteX9" fmla="*/ 534904 w 533400"/>
                        <a:gd name="connsiteY9" fmla="*/ 457821 h 485775"/>
                        <a:gd name="connsiteX10" fmla="*/ 506329 w 533400"/>
                        <a:gd name="connsiteY10" fmla="*/ 486396 h 485775"/>
                        <a:gd name="connsiteX11" fmla="*/ 30079 w 533400"/>
                        <a:gd name="connsiteY11" fmla="*/ 486396 h 485775"/>
                        <a:gd name="connsiteX12" fmla="*/ 1504 w 533400"/>
                        <a:gd name="connsiteY12" fmla="*/ 457821 h 485775"/>
                        <a:gd name="connsiteX13" fmla="*/ 1504 w 533400"/>
                        <a:gd name="connsiteY13" fmla="*/ 229221 h 485775"/>
                        <a:gd name="connsiteX14" fmla="*/ 125329 w 533400"/>
                        <a:gd name="connsiteY14" fmla="*/ 229221 h 485775"/>
                        <a:gd name="connsiteX15" fmla="*/ 372979 w 533400"/>
                        <a:gd name="connsiteY15" fmla="*/ 621 h 485775"/>
                        <a:gd name="connsiteX16" fmla="*/ 411079 w 533400"/>
                        <a:gd name="connsiteY16" fmla="*/ 36816 h 485775"/>
                        <a:gd name="connsiteX17" fmla="*/ 411079 w 533400"/>
                        <a:gd name="connsiteY17" fmla="*/ 38721 h 485775"/>
                        <a:gd name="connsiteX18" fmla="*/ 411079 w 533400"/>
                        <a:gd name="connsiteY18" fmla="*/ 114921 h 485775"/>
                        <a:gd name="connsiteX19" fmla="*/ 506329 w 533400"/>
                        <a:gd name="connsiteY19" fmla="*/ 114921 h 485775"/>
                        <a:gd name="connsiteX20" fmla="*/ 534904 w 533400"/>
                        <a:gd name="connsiteY20" fmla="*/ 143496 h 485775"/>
                        <a:gd name="connsiteX21" fmla="*/ 534904 w 533400"/>
                        <a:gd name="connsiteY21" fmla="*/ 210171 h 485775"/>
                        <a:gd name="connsiteX22" fmla="*/ 1504 w 533400"/>
                        <a:gd name="connsiteY22" fmla="*/ 210171 h 485775"/>
                        <a:gd name="connsiteX23" fmla="*/ 1504 w 533400"/>
                        <a:gd name="connsiteY23" fmla="*/ 143496 h 485775"/>
                        <a:gd name="connsiteX24" fmla="*/ 30079 w 533400"/>
                        <a:gd name="connsiteY24" fmla="*/ 114921 h 485775"/>
                        <a:gd name="connsiteX25" fmla="*/ 125329 w 533400"/>
                        <a:gd name="connsiteY25" fmla="*/ 114921 h 485775"/>
                        <a:gd name="connsiteX26" fmla="*/ 125329 w 533400"/>
                        <a:gd name="connsiteY26" fmla="*/ 38721 h 485775"/>
                        <a:gd name="connsiteX27" fmla="*/ 161524 w 533400"/>
                        <a:gd name="connsiteY27" fmla="*/ 621 h 485775"/>
                        <a:gd name="connsiteX28" fmla="*/ 163429 w 533400"/>
                        <a:gd name="connsiteY28" fmla="*/ 621 h 485775"/>
                        <a:gd name="connsiteX29" fmla="*/ 372979 w 533400"/>
                        <a:gd name="connsiteY29" fmla="*/ 621 h 485775"/>
                        <a:gd name="connsiteX30" fmla="*/ 372979 w 533400"/>
                        <a:gd name="connsiteY30" fmla="*/ 19671 h 485775"/>
                        <a:gd name="connsiteX31" fmla="*/ 163429 w 533400"/>
                        <a:gd name="connsiteY31" fmla="*/ 19671 h 485775"/>
                        <a:gd name="connsiteX32" fmla="*/ 144474 w 533400"/>
                        <a:gd name="connsiteY32" fmla="*/ 37292 h 485775"/>
                        <a:gd name="connsiteX33" fmla="*/ 144379 w 533400"/>
                        <a:gd name="connsiteY33" fmla="*/ 38721 h 485775"/>
                        <a:gd name="connsiteX34" fmla="*/ 144379 w 533400"/>
                        <a:gd name="connsiteY34" fmla="*/ 114921 h 485775"/>
                        <a:gd name="connsiteX35" fmla="*/ 392029 w 533400"/>
                        <a:gd name="connsiteY35" fmla="*/ 114921 h 485775"/>
                        <a:gd name="connsiteX36" fmla="*/ 392029 w 533400"/>
                        <a:gd name="connsiteY36" fmla="*/ 38721 h 485775"/>
                        <a:gd name="connsiteX37" fmla="*/ 375836 w 533400"/>
                        <a:gd name="connsiteY37" fmla="*/ 19862 h 485775"/>
                        <a:gd name="connsiteX38" fmla="*/ 374408 w 533400"/>
                        <a:gd name="connsiteY38" fmla="*/ 19671 h 485775"/>
                        <a:gd name="connsiteX39" fmla="*/ 372979 w 533400"/>
                        <a:gd name="connsiteY39" fmla="*/ 19671 h 4857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</a:cxnLst>
                      <a:rect l="l" t="t" r="r" b="b"/>
                      <a:pathLst>
                        <a:path w="533400" h="485775">
                          <a:moveTo>
                            <a:pt x="125329" y="229221"/>
                          </a:moveTo>
                          <a:lnTo>
                            <a:pt x="125329" y="276846"/>
                          </a:lnTo>
                          <a:lnTo>
                            <a:pt x="144379" y="276846"/>
                          </a:lnTo>
                          <a:lnTo>
                            <a:pt x="144379" y="229221"/>
                          </a:lnTo>
                          <a:lnTo>
                            <a:pt x="392029" y="229221"/>
                          </a:lnTo>
                          <a:lnTo>
                            <a:pt x="392029" y="276846"/>
                          </a:lnTo>
                          <a:lnTo>
                            <a:pt x="411079" y="276846"/>
                          </a:lnTo>
                          <a:lnTo>
                            <a:pt x="411079" y="229221"/>
                          </a:lnTo>
                          <a:lnTo>
                            <a:pt x="534904" y="229221"/>
                          </a:lnTo>
                          <a:lnTo>
                            <a:pt x="534904" y="457821"/>
                          </a:lnTo>
                          <a:cubicBezTo>
                            <a:pt x="534904" y="473632"/>
                            <a:pt x="522141" y="486396"/>
                            <a:pt x="506329" y="486396"/>
                          </a:cubicBezTo>
                          <a:lnTo>
                            <a:pt x="30079" y="486396"/>
                          </a:lnTo>
                          <a:cubicBezTo>
                            <a:pt x="14267" y="486396"/>
                            <a:pt x="1504" y="473632"/>
                            <a:pt x="1504" y="457821"/>
                          </a:cubicBezTo>
                          <a:lnTo>
                            <a:pt x="1504" y="229221"/>
                          </a:lnTo>
                          <a:lnTo>
                            <a:pt x="125329" y="229221"/>
                          </a:lnTo>
                          <a:close/>
                          <a:moveTo>
                            <a:pt x="372979" y="621"/>
                          </a:moveTo>
                          <a:cubicBezTo>
                            <a:pt x="393363" y="621"/>
                            <a:pt x="410031" y="16623"/>
                            <a:pt x="411079" y="36816"/>
                          </a:cubicBezTo>
                          <a:lnTo>
                            <a:pt x="411079" y="38721"/>
                          </a:lnTo>
                          <a:lnTo>
                            <a:pt x="411079" y="114921"/>
                          </a:lnTo>
                          <a:lnTo>
                            <a:pt x="506329" y="114921"/>
                          </a:lnTo>
                          <a:cubicBezTo>
                            <a:pt x="522141" y="114921"/>
                            <a:pt x="534904" y="127685"/>
                            <a:pt x="534904" y="143496"/>
                          </a:cubicBezTo>
                          <a:lnTo>
                            <a:pt x="534904" y="210171"/>
                          </a:lnTo>
                          <a:lnTo>
                            <a:pt x="1504" y="210171"/>
                          </a:lnTo>
                          <a:lnTo>
                            <a:pt x="1504" y="143496"/>
                          </a:lnTo>
                          <a:cubicBezTo>
                            <a:pt x="1504" y="127685"/>
                            <a:pt x="14267" y="114921"/>
                            <a:pt x="30079" y="114921"/>
                          </a:cubicBezTo>
                          <a:lnTo>
                            <a:pt x="125329" y="114921"/>
                          </a:lnTo>
                          <a:lnTo>
                            <a:pt x="125329" y="38721"/>
                          </a:lnTo>
                          <a:cubicBezTo>
                            <a:pt x="125329" y="18337"/>
                            <a:pt x="141331" y="1669"/>
                            <a:pt x="161524" y="621"/>
                          </a:cubicBezTo>
                          <a:lnTo>
                            <a:pt x="163429" y="621"/>
                          </a:lnTo>
                          <a:lnTo>
                            <a:pt x="372979" y="621"/>
                          </a:lnTo>
                          <a:close/>
                          <a:moveTo>
                            <a:pt x="372979" y="19671"/>
                          </a:moveTo>
                          <a:lnTo>
                            <a:pt x="163429" y="19671"/>
                          </a:lnTo>
                          <a:cubicBezTo>
                            <a:pt x="153428" y="19671"/>
                            <a:pt x="145141" y="27482"/>
                            <a:pt x="144474" y="37292"/>
                          </a:cubicBezTo>
                          <a:lnTo>
                            <a:pt x="144379" y="38721"/>
                          </a:lnTo>
                          <a:lnTo>
                            <a:pt x="144379" y="114921"/>
                          </a:lnTo>
                          <a:lnTo>
                            <a:pt x="392029" y="114921"/>
                          </a:lnTo>
                          <a:lnTo>
                            <a:pt x="392029" y="38721"/>
                          </a:lnTo>
                          <a:cubicBezTo>
                            <a:pt x="392029" y="29196"/>
                            <a:pt x="384981" y="21290"/>
                            <a:pt x="375836" y="19862"/>
                          </a:cubicBezTo>
                          <a:lnTo>
                            <a:pt x="374408" y="19671"/>
                          </a:lnTo>
                          <a:lnTo>
                            <a:pt x="372979" y="1967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33" name="矩形 32">
                    <a:extLst>
                      <a:ext uri="{FF2B5EF4-FFF2-40B4-BE49-F238E27FC236}">
                        <a16:creationId xmlns:a16="http://schemas.microsoft.com/office/drawing/2014/main" id="{5A4CF2A1-1336-4F7F-A64E-C138FA28BCCE}"/>
                      </a:ext>
                    </a:extLst>
                  </p:cNvPr>
                  <p:cNvSpPr/>
                  <p:nvPr/>
                </p:nvSpPr>
                <p:spPr>
                  <a:xfrm>
                    <a:off x="650908" y="4774615"/>
                    <a:ext cx="1884831" cy="550921"/>
                  </a:xfrm>
                  <a:prstGeom prst="rect">
                    <a:avLst/>
                  </a:prstGeom>
                  <a:noFill/>
                </p:spPr>
                <p:txBody>
                  <a:bodyPr wrap="square" lIns="90000" tIns="46800" rIns="90000" bIns="46800" rtlCol="0" anchor="b" anchorCtr="0">
                    <a:noAutofit/>
                  </a:bodyPr>
                  <a:lstStyle/>
                  <a:p>
                    <a:pPr algn="r">
                      <a:lnSpc>
                        <a:spcPct val="130000"/>
                      </a:lnSpc>
                    </a:pPr>
                    <a:r>
                      <a:rPr lang="zh-CN" altLang="en-US" sz="1200" dirty="0">
                        <a:solidFill>
                          <a:schemeClr val="tx1"/>
                        </a:solidFill>
                      </a:rPr>
                      <a:t>牛郎织女相会的故事，象征着爱情的圆满和美满。</a:t>
                    </a:r>
                  </a:p>
                </p:txBody>
              </p:sp>
            </p:grpSp>
          </p:grp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67F5D452-35B6-053C-5226-353ED099791A}"/>
                </a:ext>
              </a:extLst>
            </p:cNvPr>
            <p:cNvGrpSpPr/>
            <p:nvPr/>
          </p:nvGrpSpPr>
          <p:grpSpPr>
            <a:xfrm>
              <a:off x="1163556" y="1767872"/>
              <a:ext cx="3493911" cy="1227418"/>
              <a:chOff x="813917" y="1767872"/>
              <a:chExt cx="3493911" cy="1227418"/>
            </a:xfrm>
          </p:grpSpPr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717B0ACF-ACE9-7C19-C06A-A2C5E68E17B2}"/>
                  </a:ext>
                </a:extLst>
              </p:cNvPr>
              <p:cNvSpPr/>
              <p:nvPr/>
            </p:nvSpPr>
            <p:spPr>
              <a:xfrm>
                <a:off x="813917" y="1767872"/>
                <a:ext cx="3493911" cy="598740"/>
              </a:xfrm>
              <a:prstGeom prst="rect">
                <a:avLst/>
              </a:prstGeom>
            </p:spPr>
            <p:txBody>
              <a:bodyPr wrap="square" anchor="b" anchorCtr="0">
                <a:noAutofit/>
              </a:bodyPr>
              <a:lstStyle/>
              <a:p>
                <a:pPr>
                  <a:buSzPct val="25000"/>
                </a:pPr>
                <a:r>
                  <a:rPr lang="zh-CN" altLang="en-US" sz="2400" b="1" dirty="0"/>
                  <a:t>七夕节的主要传说故事</a:t>
                </a: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BD786A9C-F5BE-B29E-36D2-BE7D7CE7EBA7}"/>
                  </a:ext>
                </a:extLst>
              </p:cNvPr>
              <p:cNvSpPr txBox="1"/>
              <p:nvPr/>
            </p:nvSpPr>
            <p:spPr>
              <a:xfrm>
                <a:off x="813918" y="2446550"/>
                <a:ext cx="3493908" cy="548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lnSpc>
                    <a:spcPct val="150000"/>
                  </a:lnSpc>
                  <a:defRPr sz="1200">
                    <a:solidFill>
                      <a:schemeClr val="bg1">
                        <a:lumMod val="50000"/>
                      </a:schemeClr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>
                  <a:lnSpc>
                    <a:spcPct val="130000"/>
                  </a:lnSpc>
                </a:pPr>
                <a:r>
                  <a:rPr lang="zh-CN" altLang="en-US" dirty="0">
                    <a:solidFill>
                      <a:schemeClr val="tx1"/>
                    </a:solidFill>
                  </a:rPr>
                  <a:t>讲述牛郎织女传说及其他相关的民间故事和活动，带领学生了解七夕节的文化背景和意义。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48220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4AAB7BB4-BEFA-B9D0-3B60-B6656F2C78B7}"/>
              </a:ext>
            </a:extLst>
          </p:cNvPr>
          <p:cNvGrpSpPr/>
          <p:nvPr/>
        </p:nvGrpSpPr>
        <p:grpSpPr>
          <a:xfrm>
            <a:off x="644162" y="1983612"/>
            <a:ext cx="10874739" cy="3845688"/>
            <a:chOff x="644162" y="1983612"/>
            <a:chExt cx="10874739" cy="3845688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07D87D22-542C-3364-3D47-5742ABFAA529}"/>
                </a:ext>
              </a:extLst>
            </p:cNvPr>
            <p:cNvGrpSpPr/>
            <p:nvPr/>
          </p:nvGrpSpPr>
          <p:grpSpPr>
            <a:xfrm>
              <a:off x="644162" y="1983612"/>
              <a:ext cx="10871200" cy="963592"/>
              <a:chOff x="660401" y="2210766"/>
              <a:chExt cx="10871200" cy="963592"/>
            </a:xfrm>
          </p:grpSpPr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D1DF31F2-36D2-F6E4-7234-ECC6437819F0}"/>
                  </a:ext>
                </a:extLst>
              </p:cNvPr>
              <p:cNvSpPr/>
              <p:nvPr/>
            </p:nvSpPr>
            <p:spPr>
              <a:xfrm>
                <a:off x="2872015" y="2210766"/>
                <a:ext cx="8659586" cy="963592"/>
              </a:xfrm>
              <a:prstGeom prst="roundRect">
                <a:avLst/>
              </a:prstGeom>
              <a:solidFill>
                <a:schemeClr val="tx2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Ins="180000"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kumimoji="1" lang="zh-CN" altLang="en-US" sz="1200" dirty="0">
                    <a:solidFill>
                      <a:schemeClr val="tx1"/>
                    </a:solidFill>
                  </a:rPr>
                  <a:t>祈求姻缘和幸福的仪式，表达对爱情的向往和祈求。</a:t>
                </a:r>
                <a:endParaRPr kumimoji="1" lang="en-US" altLang="zh-CN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矩形: 圆角 2">
                <a:extLst>
                  <a:ext uri="{FF2B5EF4-FFF2-40B4-BE49-F238E27FC236}">
                    <a16:creationId xmlns:a16="http://schemas.microsoft.com/office/drawing/2014/main" id="{8C7132EE-6D63-4A46-6F5C-70B8D9536AD0}"/>
                  </a:ext>
                </a:extLst>
              </p:cNvPr>
              <p:cNvSpPr/>
              <p:nvPr/>
            </p:nvSpPr>
            <p:spPr>
              <a:xfrm>
                <a:off x="660401" y="2210766"/>
                <a:ext cx="2374810" cy="963592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254000" dist="127000" dir="2700000" algn="tl" rotWithShape="0">
                  <a:schemeClr val="accent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zh-CN" altLang="en-US" sz="2000" b="1">
                    <a:solidFill>
                      <a:schemeClr val="tx1"/>
                    </a:solidFill>
                  </a:rPr>
                  <a:t>烧香祈福</a:t>
                </a:r>
                <a:endParaRPr lang="zh-CN" altLang="en-US" sz="20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178F08CF-1989-7D5B-510A-A151DA134914}"/>
                </a:ext>
              </a:extLst>
            </p:cNvPr>
            <p:cNvGrpSpPr/>
            <p:nvPr/>
          </p:nvGrpSpPr>
          <p:grpSpPr>
            <a:xfrm>
              <a:off x="644162" y="3424660"/>
              <a:ext cx="10871200" cy="963592"/>
              <a:chOff x="660401" y="3429001"/>
              <a:chExt cx="10871200" cy="963592"/>
            </a:xfrm>
          </p:grpSpPr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601CDD32-BF56-2132-0E5F-934706D283E8}"/>
                  </a:ext>
                </a:extLst>
              </p:cNvPr>
              <p:cNvSpPr/>
              <p:nvPr/>
            </p:nvSpPr>
            <p:spPr>
              <a:xfrm>
                <a:off x="2872015" y="3429001"/>
                <a:ext cx="8659586" cy="963592"/>
              </a:xfrm>
              <a:prstGeom prst="roundRect">
                <a:avLst/>
              </a:prstGeom>
              <a:solidFill>
                <a:schemeClr val="accent2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Ins="180000"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kumimoji="1" lang="zh-CN" altLang="en-US" sz="1200" dirty="0">
                    <a:solidFill>
                      <a:schemeClr val="tx1"/>
                    </a:solidFill>
                  </a:rPr>
                  <a:t>传承古老的祭拜仪式，祈求世间万物皆有情。</a:t>
                </a:r>
                <a:endParaRPr kumimoji="1" lang="en-US" altLang="zh-CN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6179B7CC-115C-DEE5-C03A-29DD8B411634}"/>
                  </a:ext>
                </a:extLst>
              </p:cNvPr>
              <p:cNvSpPr/>
              <p:nvPr/>
            </p:nvSpPr>
            <p:spPr>
              <a:xfrm>
                <a:off x="660401" y="3429001"/>
                <a:ext cx="2374810" cy="963592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zh-CN" altLang="en-US" sz="2000" b="1">
                    <a:solidFill>
                      <a:schemeClr val="tx1"/>
                    </a:solidFill>
                  </a:rPr>
                  <a:t>祭拜仪式</a:t>
                </a:r>
                <a:endParaRPr lang="zh-CN" altLang="en-US" sz="20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176D9BA0-5CCE-49E0-F67D-478496ECD2E4}"/>
                </a:ext>
              </a:extLst>
            </p:cNvPr>
            <p:cNvGrpSpPr/>
            <p:nvPr/>
          </p:nvGrpSpPr>
          <p:grpSpPr>
            <a:xfrm>
              <a:off x="647701" y="4865708"/>
              <a:ext cx="10871200" cy="963592"/>
              <a:chOff x="663940" y="4647236"/>
              <a:chExt cx="10871200" cy="963592"/>
            </a:xfrm>
          </p:grpSpPr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4B4F4035-5452-C83C-507E-85E81F9ECE16}"/>
                  </a:ext>
                </a:extLst>
              </p:cNvPr>
              <p:cNvSpPr/>
              <p:nvPr/>
            </p:nvSpPr>
            <p:spPr>
              <a:xfrm>
                <a:off x="2875554" y="4647236"/>
                <a:ext cx="8659586" cy="963592"/>
              </a:xfrm>
              <a:prstGeom prst="roundRect">
                <a:avLst/>
              </a:prstGeom>
              <a:solidFill>
                <a:schemeClr val="accent3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Ins="180000"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kumimoji="1" lang="zh-CN" altLang="en-US" sz="1200" dirty="0">
                    <a:solidFill>
                      <a:schemeClr val="tx1"/>
                    </a:solidFill>
                  </a:rPr>
                  <a:t>女孩们展示手工艺术，祈求自己的心愿能够实现。</a:t>
                </a:r>
                <a:endParaRPr kumimoji="1" lang="en-US" altLang="zh-CN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DF29368C-DCD9-BC49-1964-D16C7F267CC5}"/>
                  </a:ext>
                </a:extLst>
              </p:cNvPr>
              <p:cNvSpPr/>
              <p:nvPr/>
            </p:nvSpPr>
            <p:spPr>
              <a:xfrm>
                <a:off x="663940" y="4647236"/>
                <a:ext cx="2374810" cy="963592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zh-CN" altLang="en-US" sz="2000" b="1">
                    <a:solidFill>
                      <a:schemeClr val="tx1"/>
                    </a:solidFill>
                  </a:rPr>
                  <a:t>乞巧活动</a:t>
                </a:r>
                <a:endParaRPr lang="zh-CN" altLang="en-US" sz="2000" b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" name="标题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/>
              <a:t>祭拜习俗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8064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7ACBFAD9-535A-3E59-614B-268C9D341834}"/>
              </a:ext>
            </a:extLst>
          </p:cNvPr>
          <p:cNvGrpSpPr/>
          <p:nvPr/>
        </p:nvGrpSpPr>
        <p:grpSpPr>
          <a:xfrm>
            <a:off x="1026343" y="2588961"/>
            <a:ext cx="10139313" cy="2481759"/>
            <a:chOff x="660400" y="2792161"/>
            <a:chExt cx="10139313" cy="2481759"/>
          </a:xfrm>
        </p:grpSpPr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0C698B0A-9A33-8ECF-CCAB-59629F1670D2}"/>
                </a:ext>
              </a:extLst>
            </p:cNvPr>
            <p:cNvGrpSpPr/>
            <p:nvPr/>
          </p:nvGrpSpPr>
          <p:grpSpPr>
            <a:xfrm>
              <a:off x="4449958" y="2792161"/>
              <a:ext cx="2560196" cy="2481759"/>
              <a:chOff x="4449958" y="2792161"/>
              <a:chExt cx="2560196" cy="2481759"/>
            </a:xfrm>
          </p:grpSpPr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8303F8AC-5649-34C5-B32C-4F7903762C4A}"/>
                  </a:ext>
                </a:extLst>
              </p:cNvPr>
              <p:cNvSpPr/>
              <p:nvPr/>
            </p:nvSpPr>
            <p:spPr bwMode="auto">
              <a:xfrm>
                <a:off x="5172056" y="2792161"/>
                <a:ext cx="1116000" cy="1116000"/>
              </a:xfrm>
              <a:prstGeom prst="ellipse">
                <a:avLst/>
              </a:prstGeom>
              <a:solidFill>
                <a:schemeClr val="accent2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3765"/>
                <a:r>
                  <a:rPr lang="en-US" altLang="zh-CN" sz="2400" b="1" dirty="0">
                    <a:solidFill>
                      <a:schemeClr val="tx1">
                        <a:lumMod val="10000"/>
                        <a:lumOff val="90000"/>
                      </a:schemeClr>
                    </a:solidFill>
                  </a:rPr>
                  <a:t>02</a:t>
                </a:r>
                <a:endParaRPr lang="zh-CN" altLang="en-US" sz="2400" b="1" dirty="0">
                  <a:solidFill>
                    <a:schemeClr val="tx1">
                      <a:lumMod val="10000"/>
                      <a:lumOff val="90000"/>
                    </a:schemeClr>
                  </a:solidFill>
                </a:endParaRP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BF2259BA-BFC9-3E59-C4E6-C928DD19EC00}"/>
                  </a:ext>
                </a:extLst>
              </p:cNvPr>
              <p:cNvSpPr/>
              <p:nvPr/>
            </p:nvSpPr>
            <p:spPr>
              <a:xfrm>
                <a:off x="4730414" y="4168560"/>
                <a:ext cx="1999285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b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kumimoji="1" lang="zh-CN" altLang="en-US" sz="2000" b="1">
                    <a:solidFill>
                      <a:schemeClr val="tx1"/>
                    </a:solidFill>
                  </a:rPr>
                  <a:t>编草鞋</a:t>
                </a:r>
                <a:endParaRPr kumimoji="1" lang="en-US" altLang="zh-CN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95119895-7705-ED26-DBA3-AA7AA9136A3E}"/>
                  </a:ext>
                </a:extLst>
              </p:cNvPr>
              <p:cNvSpPr/>
              <p:nvPr/>
            </p:nvSpPr>
            <p:spPr>
              <a:xfrm>
                <a:off x="4449958" y="4757497"/>
                <a:ext cx="2560196" cy="51642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kumimoji="1" lang="zh-CN" altLang="en-US" sz="1200">
                    <a:solidFill>
                      <a:schemeClr val="tx1"/>
                    </a:solidFill>
                  </a:rPr>
                  <a:t>亲手编织草鞋，寓意爱情和情侣之间的羁绊。</a:t>
                </a:r>
                <a:endParaRPr kumimoji="1" lang="en-US" altLang="zh-CN" sz="1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15221F08-204E-AED0-10B2-E265991BDD72}"/>
                </a:ext>
              </a:extLst>
            </p:cNvPr>
            <p:cNvGrpSpPr/>
            <p:nvPr/>
          </p:nvGrpSpPr>
          <p:grpSpPr>
            <a:xfrm>
              <a:off x="660400" y="2792161"/>
              <a:ext cx="2560196" cy="2260160"/>
              <a:chOff x="660400" y="2792161"/>
              <a:chExt cx="2560196" cy="2260160"/>
            </a:xfrm>
          </p:grpSpPr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C09E0C64-61D7-64AA-0A36-82E0C816D3E5}"/>
                  </a:ext>
                </a:extLst>
              </p:cNvPr>
              <p:cNvSpPr/>
              <p:nvPr/>
            </p:nvSpPr>
            <p:spPr bwMode="auto">
              <a:xfrm>
                <a:off x="1382498" y="2792161"/>
                <a:ext cx="1116000" cy="1116000"/>
              </a:xfrm>
              <a:prstGeom prst="ellipse">
                <a:avLst/>
              </a:prstGeom>
              <a:solidFill>
                <a:schemeClr val="accent1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3765"/>
                <a:r>
                  <a:rPr lang="en-US" altLang="zh-CN" sz="2400" b="1" dirty="0">
                    <a:solidFill>
                      <a:schemeClr val="tx1">
                        <a:lumMod val="10000"/>
                        <a:lumOff val="90000"/>
                      </a:schemeClr>
                    </a:solidFill>
                  </a:rPr>
                  <a:t>01</a:t>
                </a:r>
                <a:endParaRPr lang="zh-CN" altLang="en-US" sz="2400" b="1" dirty="0">
                  <a:solidFill>
                    <a:schemeClr val="tx1">
                      <a:lumMod val="10000"/>
                      <a:lumOff val="90000"/>
                    </a:schemeClr>
                  </a:solidFill>
                </a:endParaRP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EACDEF6F-9D83-0CCB-14AB-E06CE421B79A}"/>
                  </a:ext>
                </a:extLst>
              </p:cNvPr>
              <p:cNvSpPr/>
              <p:nvPr/>
            </p:nvSpPr>
            <p:spPr>
              <a:xfrm>
                <a:off x="940856" y="4168560"/>
                <a:ext cx="1999285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b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kumimoji="1" lang="zh-CN" altLang="en-US" sz="2000" b="1" dirty="0">
                    <a:solidFill>
                      <a:schemeClr val="tx1"/>
                    </a:solidFill>
                  </a:rPr>
                  <a:t>放烟火</a:t>
                </a:r>
                <a:endParaRPr kumimoji="1" lang="en-US" altLang="zh-CN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5CFFEAC7-1FE6-2790-15D9-5647919914C9}"/>
                  </a:ext>
                </a:extLst>
              </p:cNvPr>
              <p:cNvSpPr/>
              <p:nvPr/>
            </p:nvSpPr>
            <p:spPr>
              <a:xfrm>
                <a:off x="660400" y="4757497"/>
                <a:ext cx="2560196" cy="29482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kumimoji="1" lang="zh-CN" altLang="en-US" sz="1200">
                    <a:solidFill>
                      <a:schemeClr val="tx1"/>
                    </a:solidFill>
                  </a:rPr>
                  <a:t>晚上放烟花，制造烟火画面。</a:t>
                </a:r>
                <a:endParaRPr kumimoji="1" lang="en-US" altLang="zh-CN" sz="1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B32DF5BD-D701-3EA6-096D-08E3D9E20AB8}"/>
                </a:ext>
              </a:extLst>
            </p:cNvPr>
            <p:cNvGrpSpPr/>
            <p:nvPr/>
          </p:nvGrpSpPr>
          <p:grpSpPr>
            <a:xfrm>
              <a:off x="8239517" y="2792161"/>
              <a:ext cx="2560196" cy="2481759"/>
              <a:chOff x="8239517" y="2792161"/>
              <a:chExt cx="2560196" cy="2481759"/>
            </a:xfrm>
          </p:grpSpPr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85ED2798-9971-4FBF-DB08-17C6CE93ED57}"/>
                  </a:ext>
                </a:extLst>
              </p:cNvPr>
              <p:cNvSpPr/>
              <p:nvPr/>
            </p:nvSpPr>
            <p:spPr bwMode="auto">
              <a:xfrm>
                <a:off x="8961615" y="2792161"/>
                <a:ext cx="1116000" cy="1116000"/>
              </a:xfrm>
              <a:prstGeom prst="ellipse">
                <a:avLst/>
              </a:prstGeom>
              <a:solidFill>
                <a:schemeClr val="accent3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3765"/>
                <a:r>
                  <a:rPr lang="en-US" altLang="zh-CN" sz="2400" b="1" dirty="0">
                    <a:solidFill>
                      <a:schemeClr val="tx1">
                        <a:lumMod val="10000"/>
                        <a:lumOff val="90000"/>
                      </a:schemeClr>
                    </a:solidFill>
                  </a:rPr>
                  <a:t>03 </a:t>
                </a:r>
                <a:endParaRPr lang="zh-CN" altLang="en-US" sz="2400" b="1" dirty="0">
                  <a:solidFill>
                    <a:schemeClr val="tx1">
                      <a:lumMod val="10000"/>
                      <a:lumOff val="90000"/>
                    </a:schemeClr>
                  </a:solidFill>
                </a:endParaRP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1AD447BA-0A23-4989-1050-58DFF20D189F}"/>
                  </a:ext>
                </a:extLst>
              </p:cNvPr>
              <p:cNvSpPr/>
              <p:nvPr/>
            </p:nvSpPr>
            <p:spPr>
              <a:xfrm>
                <a:off x="8519973" y="4168560"/>
                <a:ext cx="1999285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b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kumimoji="1" lang="zh-CN" altLang="en-US" sz="2000" b="1">
                    <a:solidFill>
                      <a:schemeClr val="tx1"/>
                    </a:solidFill>
                  </a:rPr>
                  <a:t>灯笼游行</a:t>
                </a:r>
                <a:endParaRPr kumimoji="1" lang="en-US" altLang="zh-CN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C9092417-77D3-A490-76F0-F1F84C8DC341}"/>
                  </a:ext>
                </a:extLst>
              </p:cNvPr>
              <p:cNvSpPr/>
              <p:nvPr/>
            </p:nvSpPr>
            <p:spPr>
              <a:xfrm>
                <a:off x="8239517" y="4757497"/>
                <a:ext cx="2560196" cy="51642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kumimoji="1" lang="zh-CN" altLang="en-US" sz="1200">
                    <a:solidFill>
                      <a:schemeClr val="tx1"/>
                    </a:solidFill>
                  </a:rPr>
                  <a:t>挂上各种彩灯，组成各种形状的灯笼，载歌载舞地游行。</a:t>
                </a:r>
                <a:endParaRPr kumimoji="1" lang="en-US" altLang="zh-CN" sz="10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7" name="标题 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/>
              <a:t>民间活动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3476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MAGE" val="fa316cfb-5b39-e0c1-73dc-1083b93faad2.jpg"/>
  <p:tag name="ISLIDE.IMAGEPOSITION" val="right-bottom"/>
  <p:tag name="ISLIDE.THEME" val="fa316cfb-5b39-e0c1-73dc-1083b93faad2-35_133331982689930300.pptx"/>
  <p:tag name="ISLIDE.OUTLINE" val="2476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4012c257-db67-4977-82a0-3287eaa62b9c.pptx"/>
  <p:tag name="ISLIDE.TAG" val="bd142c3d-b2ac-49d2-945d-a40ea7d68a02"/>
  <p:tag name="ISLIDE.OUTLINECONTENT" val="4135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AG" val="43779941-ebb9-4272-ab0a-451395e9a0c0"/>
  <p:tag name="ISLIDE.OUTLINESECTION" val="14732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20fc8f2d-4d5f-44f5-ad77-13644a92699a.pptx"/>
  <p:tag name="ISLIDE.TAG" val="bd142c3d-b2ac-49d2-945d-a40ea7d68a02"/>
  <p:tag name="ISLIDE.OUTLINECONTENT" val="41359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640251a6-6fa2-4578-985b-d6fcc47ef0e8.pptx"/>
  <p:tag name="ISLIDE.TAG" val="bd142c3d-b2ac-49d2-945d-a40ea7d68a02"/>
  <p:tag name="ISLIDE.OUTLINECONTENT" val="4136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AG" val="43779941-ebb9-4272-ab0a-451395e9a0c0"/>
  <p:tag name="ISLIDE.OUTLINESECTION" val="14733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299889a9-f80f-4e17-aace-77594def4359.pptx"/>
  <p:tag name="ISLIDE.TAG" val="bd142c3d-b2ac-49d2-945d-a40ea7d68a02"/>
  <p:tag name="ISLIDE.OUTLINECONTENT" val="41364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AG" val="43779941-ebb9-4272-ab0a-451395e9a0c0"/>
  <p:tag name="ISLIDE.OUTLINESECTION" val="14735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7d05e8a2-8cb0-4022-8089-bbaf875053f8.pptx"/>
  <p:tag name="ISLIDE.TAG" val="bd142c3d-b2ac-49d2-945d-a40ea7d68a02"/>
  <p:tag name="ISLIDE.OUTLINECONTENT" val="41367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b701f90e-eede-463b-8fbf-d28675c7016d.pptx"/>
  <p:tag name="ISLIDE.TAG" val="bd142c3d-b2ac-49d2-945d-a40ea7d68a02"/>
  <p:tag name="ISLIDE.OUTLINECONTENT" val="41369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AG" val="43779941-ebb9-4272-ab0a-451395e9a0c0"/>
  <p:tag name="ISLIDE.OUTLINESECTION" val="1473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AG" val="03a12446-4040-4dad-8d54-bb681f10892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8c5643dc-afb3-49ca-97c7-830cd84ab299.pptx"/>
  <p:tag name="ISLIDE.TAG" val="bd142c3d-b2ac-49d2-945d-a40ea7d68a02"/>
  <p:tag name="ISLIDE.OUTLINECONTENT" val="41373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AG" val="e69c5ac3-dafd-4b9a-bbf1-d26a1016f8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93fd06e4-374a-4ea5-abd7-da5d2a81abd5.pptx"/>
  <p:tag name="ISLIDE.TAG" val="7bbc12ee-40ec-489f-ab8c-4fa55cf2bf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AG" val="43779941-ebb9-4272-ab0a-451395e9a0c0"/>
  <p:tag name="ISLIDE.OUTLINESECTION" val="14727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cb45e1b2-4d8e-42dc-a53d-07addbf0dc6b.pptx"/>
  <p:tag name="ISLIDE.TAG" val="bd142c3d-b2ac-49d2-945d-a40ea7d68a02"/>
  <p:tag name="ISLIDE.OUTLINECONTENT" val="41346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87811290-9097-46fc-bf19-3e3c26964777.pptx"/>
  <p:tag name="ISLIDE.TAG" val="bd142c3d-b2ac-49d2-945d-a40ea7d68a02"/>
  <p:tag name="ISLIDE.OUTLINECONTENT" val="4134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AG" val="43779941-ebb9-4272-ab0a-451395e9a0c0"/>
  <p:tag name="ISLIDE.OUTLINESECTION" val="14728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c844d382-802e-4198-93ec-91212ea75964.pptx"/>
  <p:tag name="ISLIDE.TAG" val="bd142c3d-b2ac-49d2-945d-a40ea7d68a02"/>
  <p:tag name="ISLIDE.OUTLINECONTENT" val="41350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cefae8ce-cefe-4135-b68f-4d36daa9621f.pptx"/>
  <p:tag name="ISLIDE.TAG" val="bd142c3d-b2ac-49d2-945d-a40ea7d68a02"/>
  <p:tag name="ISLIDE.OUTLINECONTENT" val="413535"/>
</p:tagLst>
</file>

<file path=ppt/theme/theme1.xml><?xml version="1.0" encoding="utf-8"?>
<a:theme xmlns:a="http://schemas.openxmlformats.org/drawingml/2006/main" name="Designed by OfficePLUS">
  <a:themeElements>
    <a:clrScheme name="iSlid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E80D9"/>
      </a:accent1>
      <a:accent2>
        <a:srgbClr val="F4757B"/>
      </a:accent2>
      <a:accent3>
        <a:srgbClr val="45ACCC"/>
      </a:accent3>
      <a:accent4>
        <a:srgbClr val="E762FB"/>
      </a:accent4>
      <a:accent5>
        <a:srgbClr val="2F3D88"/>
      </a:accent5>
      <a:accent6>
        <a:srgbClr val="446FD0"/>
      </a:accent6>
      <a:hlink>
        <a:srgbClr val="4472C4"/>
      </a:hlink>
      <a:folHlink>
        <a:srgbClr val="BFBFBF"/>
      </a:folHlink>
    </a:clrScheme>
    <a:fontScheme name="iSlide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iSlid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lid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1009</Words>
  <Application>Microsoft Office PowerPoint</Application>
  <PresentationFormat>宽屏</PresentationFormat>
  <Paragraphs>133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Arial</vt:lpstr>
      <vt:lpstr>Designed by OfficePLUS</vt:lpstr>
      <vt:lpstr>Chinese Valentine's Day Qixi Festival</vt:lpstr>
      <vt:lpstr>PowerPoint 演示文稿</vt:lpstr>
      <vt:lpstr>01.介绍</vt:lpstr>
      <vt:lpstr>什么是七夕节</vt:lpstr>
      <vt:lpstr>七夕节的日期</vt:lpstr>
      <vt:lpstr>02.七夕节的习俗和活动</vt:lpstr>
      <vt:lpstr>牛郎织女传说</vt:lpstr>
      <vt:lpstr>祭拜习俗</vt:lpstr>
      <vt:lpstr>民间活动</vt:lpstr>
      <vt:lpstr>03.七夕节的诗词和故事</vt:lpstr>
      <vt:lpstr>七夕节的诗词</vt:lpstr>
      <vt:lpstr>七夕节的故事</vt:lpstr>
      <vt:lpstr>04.七夕节的寓意和价值</vt:lpstr>
      <vt:lpstr>七夕节的寓意</vt:lpstr>
      <vt:lpstr>05.七夕节的现代文化表达</vt:lpstr>
      <vt:lpstr>现代表达方式</vt:lpstr>
      <vt:lpstr>七夕节的商业价值</vt:lpstr>
      <vt:lpstr>06.总结</vt:lpstr>
      <vt:lpstr>祝福语</vt:lpstr>
      <vt:lpstr>Thank You</vt:lpstr>
    </vt:vector>
  </TitlesOfParts>
  <Company>OfficePLUS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OfficePLUS PowerPoint Template</dc:title>
  <dc:creator>GreatPPT</dc:creator>
  <cp:lastModifiedBy>龙 刘</cp:lastModifiedBy>
  <cp:revision>7</cp:revision>
  <cp:lastPrinted>2023-07-27T16:00:00Z</cp:lastPrinted>
  <dcterms:created xsi:type="dcterms:W3CDTF">2023-07-27T16:00:00Z</dcterms:created>
  <dcterms:modified xsi:type="dcterms:W3CDTF">2023-08-23T01:17:38Z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EMPLATE">
    <vt:lpwstr>【U培训课件】7</vt:lpwstr>
  </property>
</Properties>
</file>