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4" r:id="rId4"/>
    <p:sldId id="266" r:id="rId5"/>
    <p:sldId id="267" r:id="rId6"/>
    <p:sldId id="269" r:id="rId7"/>
    <p:sldId id="270" r:id="rId8"/>
    <p:sldId id="271" r:id="rId9"/>
    <p:sldId id="272" r:id="rId10"/>
    <p:sldId id="275" r:id="rId11"/>
    <p:sldId id="264" r:id="rId12"/>
    <p:sldId id="273" r:id="rId13"/>
    <p:sldId id="260" r:id="rId14"/>
    <p:sldId id="262" r:id="rId15"/>
    <p:sldId id="265" r:id="rId16"/>
    <p:sldId id="257" r:id="rId17"/>
    <p:sldId id="261" r:id="rId18"/>
    <p:sldId id="26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70" d="100"/>
          <a:sy n="70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accounthelper.codeplex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SketchFlow Print" pitchFamily="2" charset="0"/>
              </a:rPr>
              <a:t>Account Helper </a:t>
            </a:r>
            <a:r>
              <a:rPr lang="zh-CN" altLang="en-US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经验分享</a:t>
            </a:r>
            <a:endParaRPr lang="zh-CN" altLang="en-US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4581128"/>
            <a:ext cx="6400800" cy="720080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@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徐水峰</a:t>
            </a:r>
            <a:r>
              <a:rPr lang="en-US" altLang="zh-CN" dirty="0" smtClean="0">
                <a:latin typeface="SketchFlow Print" pitchFamily="2" charset="0"/>
              </a:rPr>
              <a:t>(Alexis )</a:t>
            </a:r>
          </a:p>
          <a:p>
            <a:endParaRPr lang="zh-CN" altLang="en-US" dirty="0">
              <a:latin typeface="SketchFlow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9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noFill/>
          </a:ln>
        </p:spPr>
        <p:txBody>
          <a:bodyPr/>
          <a:lstStyle/>
          <a:p>
            <a:pPr algn="l"/>
            <a:r>
              <a:rPr lang="en-US" altLang="zh-CN" dirty="0">
                <a:solidFill>
                  <a:schemeClr val="bg1"/>
                </a:solidFill>
              </a:rPr>
              <a:t>7</a:t>
            </a:r>
            <a:r>
              <a:rPr lang="en-US" altLang="zh-CN" dirty="0" smtClean="0">
                <a:solidFill>
                  <a:schemeClr val="bg1"/>
                </a:solidFill>
              </a:rPr>
              <a:t>. </a:t>
            </a:r>
            <a:r>
              <a:rPr lang="en-US" altLang="zh-CN" dirty="0">
                <a:solidFill>
                  <a:schemeClr val="bg1"/>
                </a:solidFill>
              </a:rPr>
              <a:t>Avoid user input </a:t>
            </a:r>
            <a:r>
              <a:rPr lang="en-US" altLang="zh-CN" dirty="0" smtClean="0">
                <a:solidFill>
                  <a:schemeClr val="bg1"/>
                </a:solidFill>
              </a:rPr>
              <a:t>conflicts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046023" cy="480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723" y="1556792"/>
            <a:ext cx="2371429" cy="24285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3888" y="4437112"/>
            <a:ext cx="5040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Consider that: how can we enable items in list can receive both Tap and Touch and Hold ?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97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bg1"/>
                </a:solidFill>
              </a:rPr>
              <a:t>Source Code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471391"/>
            <a:ext cx="459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hlinkClick r:id="rId2"/>
              </a:rPr>
              <a:t>http</a:t>
            </a:r>
            <a:r>
              <a:rPr lang="en-US" altLang="zh-CN" sz="2400" dirty="0">
                <a:hlinkClick r:id="rId2"/>
              </a:rPr>
              <a:t>://accounthelper.codeplex.com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2776"/>
            <a:ext cx="3168352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92467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3168352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Part II</a:t>
            </a:r>
            <a:br>
              <a:rPr lang="en-US" altLang="zh-CN" sz="6000" dirty="0" smtClean="0">
                <a:solidFill>
                  <a:schemeClr val="bg1"/>
                </a:solidFill>
              </a:rPr>
            </a:br>
            <a:r>
              <a:rPr lang="en-US" altLang="zh-CN" sz="6000" dirty="0" err="1" smtClean="0">
                <a:solidFill>
                  <a:schemeClr val="bg1"/>
                </a:solidFill>
              </a:rPr>
              <a:t>ProgressIndicator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87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l"/>
            <a:r>
              <a:rPr lang="en-US" altLang="zh-CN" b="1" dirty="0" err="1">
                <a:solidFill>
                  <a:schemeClr val="bg1"/>
                </a:solidFill>
              </a:rPr>
              <a:t>ProgressIndicator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808303"/>
              </p:ext>
            </p:extLst>
          </p:nvPr>
        </p:nvGraphicFramePr>
        <p:xfrm>
          <a:off x="457200" y="1995656"/>
          <a:ext cx="8229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656"/>
                <a:gridCol w="54109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Property Name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Description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err="1" smtClean="0"/>
                        <a:t>IsVisible</a:t>
                      </a:r>
                      <a:r>
                        <a:rPr lang="en-US" altLang="zh-CN" sz="2800" dirty="0" smtClean="0"/>
                        <a:t> </a:t>
                      </a:r>
                      <a:endParaRPr lang="zh-CN" alt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Set </a:t>
                      </a:r>
                      <a:r>
                        <a:rPr lang="en-US" altLang="zh-CN" sz="2800" dirty="0" err="1" smtClean="0"/>
                        <a:t>ProgressIndicator</a:t>
                      </a:r>
                      <a:r>
                        <a:rPr lang="en-US" altLang="zh-CN" sz="2800" dirty="0" smtClean="0"/>
                        <a:t> visible or</a:t>
                      </a:r>
                      <a:r>
                        <a:rPr lang="en-US" altLang="zh-CN" sz="2800" baseline="0" dirty="0" smtClean="0"/>
                        <a:t> not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dirty="0" err="1" smtClean="0"/>
                        <a:t>IsIndeterminate</a:t>
                      </a:r>
                      <a:r>
                        <a:rPr lang="en-US" altLang="zh-CN" sz="2800" dirty="0" smtClean="0"/>
                        <a:t> </a:t>
                      </a:r>
                      <a:endParaRPr lang="zh-CN" alt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Set </a:t>
                      </a:r>
                      <a:r>
                        <a:rPr lang="en-US" altLang="zh-CN" sz="2800" dirty="0" err="1" smtClean="0"/>
                        <a:t>ProgressIndicator</a:t>
                      </a:r>
                      <a:r>
                        <a:rPr lang="en-US" altLang="zh-CN" sz="2800" dirty="0" smtClean="0"/>
                        <a:t> Indeterminate or</a:t>
                      </a:r>
                      <a:r>
                        <a:rPr lang="en-US" altLang="zh-CN" sz="2800" baseline="0" dirty="0" smtClean="0"/>
                        <a:t> not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Text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Set Text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smtClean="0"/>
                        <a:t>Value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Set Progress value</a:t>
                      </a:r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752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pPr algn="l"/>
            <a:r>
              <a:rPr lang="en-US" altLang="zh-CN" sz="4800" b="1" dirty="0" smtClean="0">
                <a:solidFill>
                  <a:schemeClr val="bg1"/>
                </a:solidFill>
              </a:rPr>
              <a:t>How to use </a:t>
            </a:r>
            <a:r>
              <a:rPr lang="en-US" altLang="zh-CN" sz="4800" b="1" dirty="0" err="1">
                <a:solidFill>
                  <a:schemeClr val="bg1"/>
                </a:solidFill>
              </a:rPr>
              <a:t>ProgressIndicator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676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In </a:t>
            </a:r>
            <a:r>
              <a:rPr lang="en-US" altLang="zh-CN" dirty="0" err="1" smtClean="0"/>
              <a:t>MainPage.xaml.cs</a:t>
            </a:r>
            <a:r>
              <a:rPr lang="en-US" altLang="zh-CN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4068" y="234888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1.</a:t>
            </a:r>
            <a:r>
              <a:rPr lang="en-US" altLang="zh-CN" sz="3200" dirty="0">
                <a:solidFill>
                  <a:srgbClr val="2B91AF"/>
                </a:solidFill>
              </a:rPr>
              <a:t> </a:t>
            </a:r>
            <a:r>
              <a:rPr lang="en-US" altLang="zh-CN" sz="3200" dirty="0" err="1">
                <a:solidFill>
                  <a:srgbClr val="2B91AF"/>
                </a:solidFill>
              </a:rPr>
              <a:t>ProgressIndicator</a:t>
            </a:r>
            <a:r>
              <a:rPr lang="en-US" altLang="zh-CN" sz="3200" dirty="0"/>
              <a:t> pi = </a:t>
            </a:r>
            <a:r>
              <a:rPr lang="en-US" altLang="zh-CN" sz="3200" dirty="0">
                <a:solidFill>
                  <a:srgbClr val="0000FF"/>
                </a:solidFill>
              </a:rPr>
              <a:t>new</a:t>
            </a:r>
            <a:r>
              <a:rPr lang="en-US" altLang="zh-CN" sz="3200" dirty="0"/>
              <a:t> </a:t>
            </a:r>
            <a:r>
              <a:rPr lang="en-US" altLang="zh-CN" sz="3200" dirty="0" err="1">
                <a:solidFill>
                  <a:srgbClr val="2B91AF"/>
                </a:solidFill>
              </a:rPr>
              <a:t>ProgressIndicator</a:t>
            </a:r>
            <a:r>
              <a:rPr lang="en-US" altLang="zh-CN" sz="3200" dirty="0"/>
              <a:t>();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86284" y="314096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2. </a:t>
            </a:r>
            <a:r>
              <a:rPr lang="en-US" altLang="zh-CN" sz="3200" dirty="0" err="1"/>
              <a:t>pi.Text</a:t>
            </a:r>
            <a:r>
              <a:rPr lang="en-US" altLang="zh-CN" sz="3200" dirty="0"/>
              <a:t> = </a:t>
            </a:r>
            <a:r>
              <a:rPr lang="en-US" altLang="zh-CN" sz="3200" dirty="0">
                <a:solidFill>
                  <a:srgbClr val="A31515"/>
                </a:solidFill>
              </a:rPr>
              <a:t>"Hello World"</a:t>
            </a:r>
            <a:r>
              <a:rPr lang="en-US" altLang="zh-CN" sz="3200" dirty="0"/>
              <a:t>;             </a:t>
            </a:r>
          </a:p>
          <a:p>
            <a:r>
              <a:rPr lang="en-US" altLang="zh-CN" sz="3200" dirty="0"/>
              <a:t>    </a:t>
            </a:r>
            <a:r>
              <a:rPr lang="en-US" altLang="zh-CN" sz="3200" dirty="0" err="1" smtClean="0"/>
              <a:t>pi.IsIndeterminate</a:t>
            </a:r>
            <a:r>
              <a:rPr lang="en-US" altLang="zh-CN" sz="3200" dirty="0"/>
              <a:t> = </a:t>
            </a:r>
            <a:r>
              <a:rPr lang="en-US" altLang="zh-CN" sz="3200" dirty="0">
                <a:solidFill>
                  <a:srgbClr val="0000FF"/>
                </a:solidFill>
              </a:rPr>
              <a:t>true</a:t>
            </a:r>
            <a:r>
              <a:rPr lang="en-US" altLang="zh-CN" sz="3200" dirty="0"/>
              <a:t>;             </a:t>
            </a:r>
          </a:p>
          <a:p>
            <a:r>
              <a:rPr lang="en-US" altLang="zh-CN" sz="3200" dirty="0"/>
              <a:t>    </a:t>
            </a:r>
            <a:r>
              <a:rPr lang="en-US" altLang="zh-CN" sz="3200" dirty="0" err="1" smtClean="0"/>
              <a:t>pi.IsVisible</a:t>
            </a:r>
            <a:r>
              <a:rPr lang="en-US" altLang="zh-CN" sz="3200" dirty="0"/>
              <a:t> = </a:t>
            </a:r>
            <a:r>
              <a:rPr lang="en-US" altLang="zh-CN" sz="3200" dirty="0">
                <a:solidFill>
                  <a:srgbClr val="0000FF"/>
                </a:solidFill>
              </a:rPr>
              <a:t>true</a:t>
            </a:r>
            <a:r>
              <a:rPr lang="en-US" altLang="zh-CN" sz="3200" dirty="0"/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4068" y="4797152"/>
            <a:ext cx="8708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3. </a:t>
            </a:r>
            <a:r>
              <a:rPr lang="en-US" altLang="zh-CN" sz="3200" dirty="0" err="1"/>
              <a:t>SetValue</a:t>
            </a:r>
            <a:r>
              <a:rPr lang="en-US" altLang="zh-CN" sz="3200" dirty="0"/>
              <a:t>(</a:t>
            </a:r>
            <a:r>
              <a:rPr lang="en-US" altLang="zh-CN" sz="3200" dirty="0" err="1">
                <a:solidFill>
                  <a:srgbClr val="2B91AF"/>
                </a:solidFill>
              </a:rPr>
              <a:t>SystemTray</a:t>
            </a:r>
            <a:r>
              <a:rPr lang="en-US" altLang="zh-CN" sz="3200" dirty="0" err="1"/>
              <a:t>.IsVisibleProperty</a:t>
            </a:r>
            <a:r>
              <a:rPr lang="en-US" altLang="zh-CN" sz="3200" dirty="0"/>
              <a:t>, </a:t>
            </a:r>
            <a:r>
              <a:rPr lang="en-US" altLang="zh-CN" sz="3200" dirty="0">
                <a:solidFill>
                  <a:srgbClr val="0000FF"/>
                </a:solidFill>
              </a:rPr>
              <a:t>true</a:t>
            </a:r>
            <a:r>
              <a:rPr lang="en-US" altLang="zh-CN" sz="3200" dirty="0"/>
              <a:t>);</a:t>
            </a:r>
            <a:endParaRPr lang="zh-CN" altLang="en-US" sz="3200" dirty="0"/>
          </a:p>
          <a:p>
            <a:r>
              <a:rPr lang="en-US" altLang="zh-CN" sz="3200" dirty="0" err="1"/>
              <a:t>SetValue</a:t>
            </a:r>
            <a:r>
              <a:rPr lang="en-US" altLang="zh-CN" sz="3200" dirty="0"/>
              <a:t>(</a:t>
            </a:r>
            <a:r>
              <a:rPr lang="en-US" altLang="zh-CN" sz="3200" dirty="0" err="1">
                <a:solidFill>
                  <a:srgbClr val="2B91AF"/>
                </a:solidFill>
              </a:rPr>
              <a:t>SystemTray</a:t>
            </a:r>
            <a:r>
              <a:rPr lang="en-US" altLang="zh-CN" sz="3200" dirty="0" err="1"/>
              <a:t>.ProgressIndicatorProperty</a:t>
            </a:r>
            <a:r>
              <a:rPr lang="en-US" altLang="zh-CN" sz="3200" dirty="0"/>
              <a:t>, pi);  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891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bg1"/>
                </a:solidFill>
              </a:rPr>
              <a:t>Have a Test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" name="内容占位符 3"/>
          <p:cNvSpPr txBox="1">
            <a:spLocks noGrp="1"/>
          </p:cNvSpPr>
          <p:nvPr>
            <p:ph idx="1"/>
          </p:nvPr>
        </p:nvSpPr>
        <p:spPr>
          <a:xfrm>
            <a:off x="457200" y="2660719"/>
            <a:ext cx="8229600" cy="12003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需求</a:t>
            </a:r>
            <a:r>
              <a:rPr lang="en-US" altLang="zh-CN" sz="3600" dirty="0" smtClean="0"/>
              <a:t>: </a:t>
            </a:r>
            <a:r>
              <a:rPr lang="zh-CN" altLang="en-US" sz="3600" dirty="0" smtClean="0">
                <a:solidFill>
                  <a:schemeClr val="bg1"/>
                </a:solidFill>
              </a:rPr>
              <a:t>开启广告按钮后，</a:t>
            </a:r>
            <a:r>
              <a:rPr lang="zh-CN" altLang="en-US" sz="3600" dirty="0">
                <a:solidFill>
                  <a:schemeClr val="bg1"/>
                </a:solidFill>
              </a:rPr>
              <a:t>每</a:t>
            </a:r>
            <a:r>
              <a:rPr lang="zh-CN" altLang="en-US" sz="3600" dirty="0" smtClean="0">
                <a:solidFill>
                  <a:schemeClr val="bg1"/>
                </a:solidFill>
              </a:rPr>
              <a:t>隔</a:t>
            </a:r>
            <a:r>
              <a:rPr lang="en-US" altLang="zh-CN" sz="3600" dirty="0" smtClean="0">
                <a:solidFill>
                  <a:schemeClr val="bg1"/>
                </a:solidFill>
              </a:rPr>
              <a:t>2</a:t>
            </a:r>
            <a:r>
              <a:rPr lang="zh-CN" altLang="en-US" sz="3600" dirty="0" smtClean="0">
                <a:solidFill>
                  <a:schemeClr val="bg1"/>
                </a:solidFill>
              </a:rPr>
              <a:t>秒自动播放一条广告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886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bg1"/>
                </a:solidFill>
              </a:rPr>
              <a:t>Q:Where is the bug ?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946177"/>
              </p:ext>
            </p:extLst>
          </p:nvPr>
        </p:nvGraphicFramePr>
        <p:xfrm>
          <a:off x="-684584" y="1340768"/>
          <a:ext cx="7488832" cy="57912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5400000" algn="ctr" rotWithShape="0">
                    <a:schemeClr val="bg1"/>
                  </a:outerShdw>
                </a:effectLst>
              </a:tblPr>
              <a:tblGrid>
                <a:gridCol w="7488832"/>
              </a:tblGrid>
              <a:tr h="5636568">
                <a:tc>
                  <a:txBody>
                    <a:bodyPr/>
                    <a:lstStyle/>
                    <a:p>
                      <a:pPr indent="508000"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 smtClean="0">
                          <a:solidFill>
                            <a:srgbClr val="008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    </a:t>
                      </a:r>
                    </a:p>
                    <a:p>
                      <a:pPr indent="508000"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baseline="0" dirty="0" smtClean="0">
                          <a:solidFill>
                            <a:srgbClr val="008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2000" kern="0" dirty="0" smtClean="0">
                          <a:solidFill>
                            <a:srgbClr val="008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//</a:t>
                      </a:r>
                      <a:r>
                        <a:rPr lang="en-US" sz="2000" kern="0" dirty="0">
                          <a:solidFill>
                            <a:srgbClr val="008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Progress and Text Indicator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private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 err="1">
                          <a:solidFill>
                            <a:srgbClr val="2B91A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ProgressIndicator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_</a:t>
                      </a: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mangoIndicator</a:t>
                      </a:r>
                      <a:r>
                        <a:rPr lang="en-US" sz="2000" kern="0" dirty="0" smtClean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;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</a:t>
                      </a:r>
                      <a:r>
                        <a:rPr lang="en-US" sz="2000" kern="0" dirty="0" smtClean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private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 err="1">
                          <a:solidFill>
                            <a:srgbClr val="2B91A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DispatcherTimer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_timer;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</a:t>
                      </a:r>
                      <a:r>
                        <a:rPr lang="en-US" sz="2000" kern="0" dirty="0" smtClean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private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 err="1">
                          <a:solidFill>
                            <a:srgbClr val="2B91A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PhoneApplicationPage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CurrentPage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;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 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</a:t>
                      </a:r>
                      <a:r>
                        <a:rPr lang="en-US" sz="2000" kern="0" dirty="0">
                          <a:solidFill>
                            <a:srgbClr val="008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//Ad Words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private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string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[] </a:t>
                      </a: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AdvWords</a:t>
                      </a:r>
                      <a:r>
                        <a:rPr lang="en-US" sz="2000" kern="0" dirty="0" smtClean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;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private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GlobalLoading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()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{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</a:t>
                      </a:r>
                      <a:r>
                        <a:rPr lang="en-US" sz="2000" kern="0" dirty="0" err="1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AdvWords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= 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new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string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[] { 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    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en-US" sz="2000" kern="0" dirty="0" err="1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SystemTray</a:t>
                      </a:r>
                      <a:r>
                        <a:rPr lang="zh-CN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Consolas"/>
                        </a:rPr>
                        <a:t>是个好东东哦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,</a:t>
                      </a:r>
                      <a:r>
                        <a:rPr lang="zh-CN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Consolas"/>
                        </a:rPr>
                        <a:t>亲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,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    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zh-CN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Consolas"/>
                        </a:rPr>
                        <a:t>她可以用来打广告的哦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,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    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zh-CN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Consolas"/>
                        </a:rPr>
                        <a:t>她也可以用来显示进度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,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    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zh-CN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Consolas"/>
                        </a:rPr>
                        <a:t>至于你信不信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,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    </a:t>
                      </a:r>
                      <a:r>
                        <a:rPr lang="en-US" sz="2000" kern="0" dirty="0">
                          <a:solidFill>
                            <a:srgbClr val="A31515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"I do believe!!!"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    };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Consolas"/>
                          <a:ea typeface="宋体"/>
                          <a:cs typeface="Times New Roman"/>
                        </a:rPr>
                        <a:t>        }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 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429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866900" y="3100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866900" y="3173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866900" y="3173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7992888" cy="6134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99" y="4077072"/>
            <a:ext cx="4377789" cy="244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58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3168352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Thank you!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639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altLang="zh-CN" b="1" dirty="0" smtClean="0">
                <a:solidFill>
                  <a:schemeClr val="bg1"/>
                </a:solidFill>
                <a:latin typeface="SketchFlow Print" pitchFamily="2" charset="0"/>
              </a:rPr>
              <a:t>Agenda</a:t>
            </a:r>
            <a:endParaRPr lang="zh-CN" altLang="en-US" b="1" dirty="0">
              <a:solidFill>
                <a:schemeClr val="bg1"/>
              </a:solidFill>
              <a:latin typeface="SketchFlow Print" pitchFamily="2" charset="0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4716016" y="1916832"/>
            <a:ext cx="3960440" cy="3168352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 err="1">
                <a:solidFill>
                  <a:schemeClr val="bg1"/>
                </a:solidFill>
              </a:rPr>
              <a:t>ProgressIndicator</a:t>
            </a:r>
            <a:endParaRPr lang="en-US" altLang="zh-CN" sz="6000" dirty="0">
              <a:solidFill>
                <a:schemeClr val="bg1"/>
              </a:solidFill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67544" y="1925216"/>
            <a:ext cx="3960440" cy="3168352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b="1" dirty="0">
                <a:solidFill>
                  <a:schemeClr val="bg1"/>
                </a:solidFill>
              </a:rPr>
              <a:t>7 useful tips</a:t>
            </a:r>
          </a:p>
        </p:txBody>
      </p:sp>
    </p:spTree>
    <p:extLst>
      <p:ext uri="{BB962C8B-B14F-4D97-AF65-F5344CB8AC3E}">
        <p14:creationId xmlns:p14="http://schemas.microsoft.com/office/powerpoint/2010/main" val="168519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3168352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Part I</a:t>
            </a:r>
            <a:br>
              <a:rPr lang="en-US" altLang="zh-CN" sz="6000" dirty="0" smtClean="0">
                <a:solidFill>
                  <a:schemeClr val="bg1"/>
                </a:solidFill>
              </a:rPr>
            </a:br>
            <a:r>
              <a:rPr lang="en-US" altLang="zh-CN" sz="6000" dirty="0">
                <a:solidFill>
                  <a:schemeClr val="bg1"/>
                </a:solidFill>
              </a:rPr>
              <a:t>7</a:t>
            </a:r>
            <a:r>
              <a:rPr lang="en-US" altLang="zh-CN" sz="6000" dirty="0" smtClean="0">
                <a:solidFill>
                  <a:schemeClr val="bg1"/>
                </a:solidFill>
              </a:rPr>
              <a:t> useful tips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26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bg1"/>
                </a:solidFill>
              </a:rPr>
              <a:t>1. Custom </a:t>
            </a:r>
            <a:r>
              <a:rPr lang="en-US" altLang="zh-CN" b="1" dirty="0" err="1" smtClean="0">
                <a:solidFill>
                  <a:schemeClr val="bg1"/>
                </a:solidFill>
              </a:rPr>
              <a:t>ContextMenu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385" y="3909320"/>
            <a:ext cx="3438095" cy="24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1823913"/>
            <a:ext cx="8352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&lt;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ContextMenuService.ContextMenu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&lt;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ContextMenu</a:t>
            </a:r>
            <a:r>
              <a:rPr lang="en-US" altLang="zh-CN" dirty="0">
                <a:solidFill>
                  <a:srgbClr val="FF0000"/>
                </a:solidFill>
              </a:rPr>
              <a:t> </a:t>
            </a:r>
            <a:r>
              <a:rPr lang="en-US" altLang="zh-CN" dirty="0" err="1">
                <a:solidFill>
                  <a:srgbClr val="FF0000"/>
                </a:solidFill>
              </a:rPr>
              <a:t>IsZoomEnabled</a:t>
            </a:r>
            <a:r>
              <a:rPr lang="en-US" altLang="zh-CN" dirty="0">
                <a:solidFill>
                  <a:srgbClr val="0000FF"/>
                </a:solidFill>
              </a:rPr>
              <a:t>="False"</a:t>
            </a:r>
            <a:r>
              <a:rPr lang="en-US" altLang="zh-CN" dirty="0">
                <a:solidFill>
                  <a:srgbClr val="FF0000"/>
                </a:solidFill>
              </a:rPr>
              <a:t> Background</a:t>
            </a:r>
            <a:r>
              <a:rPr lang="en-US" altLang="zh-CN" dirty="0">
                <a:solidFill>
                  <a:srgbClr val="0000FF"/>
                </a:solidFill>
              </a:rPr>
              <a:t>="White"&gt;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&lt;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MenuItem</a:t>
            </a:r>
            <a:r>
              <a:rPr lang="en-US" altLang="zh-CN" dirty="0">
                <a:solidFill>
                  <a:srgbClr val="FF0000"/>
                </a:solidFill>
              </a:rPr>
              <a:t> Command</a:t>
            </a:r>
            <a:r>
              <a:rPr lang="en-US" altLang="zh-CN" dirty="0" smtClean="0">
                <a:solidFill>
                  <a:srgbClr val="0000FF"/>
                </a:solidFill>
              </a:rPr>
              <a:t>=“…"&gt;</a:t>
            </a:r>
            <a:r>
              <a:rPr lang="en-US" altLang="zh-CN" dirty="0" smtClean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       &lt;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MenuItem.Header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             &lt;</a:t>
            </a:r>
            <a:r>
              <a:rPr lang="en-US" altLang="zh-CN" dirty="0" err="1">
                <a:solidFill>
                  <a:srgbClr val="A31515"/>
                </a:solidFill>
              </a:rPr>
              <a:t>StackPanel</a:t>
            </a:r>
            <a:r>
              <a:rPr lang="en-US" altLang="zh-CN" dirty="0">
                <a:solidFill>
                  <a:srgbClr val="FF0000"/>
                </a:solidFill>
              </a:rPr>
              <a:t> Orientation</a:t>
            </a:r>
            <a:r>
              <a:rPr lang="en-US" altLang="zh-CN" dirty="0">
                <a:solidFill>
                  <a:srgbClr val="0000FF"/>
                </a:solidFill>
              </a:rPr>
              <a:t>="Horizontal"&gt;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                 &lt;</a:t>
            </a:r>
            <a:r>
              <a:rPr lang="en-US" altLang="zh-CN" dirty="0">
                <a:solidFill>
                  <a:srgbClr val="A31515"/>
                </a:solidFill>
              </a:rPr>
              <a:t>Image</a:t>
            </a:r>
            <a:r>
              <a:rPr lang="en-US" altLang="zh-CN" dirty="0">
                <a:solidFill>
                  <a:srgbClr val="FF0000"/>
                </a:solidFill>
              </a:rPr>
              <a:t> Source</a:t>
            </a:r>
            <a:r>
              <a:rPr lang="en-US" altLang="zh-CN" dirty="0">
                <a:solidFill>
                  <a:srgbClr val="0000FF"/>
                </a:solidFill>
              </a:rPr>
              <a:t>="</a:t>
            </a:r>
            <a:r>
              <a:rPr lang="en-US" altLang="zh-CN" dirty="0" smtClean="0">
                <a:solidFill>
                  <a:srgbClr val="0000FF"/>
                </a:solidFill>
              </a:rPr>
              <a:t>Images/</a:t>
            </a:r>
            <a:r>
              <a:rPr lang="en-US" altLang="zh-CN" dirty="0" err="1" smtClean="0">
                <a:solidFill>
                  <a:srgbClr val="0000FF"/>
                </a:solidFill>
              </a:rPr>
              <a:t>Appbar</a:t>
            </a:r>
            <a:r>
              <a:rPr lang="en-US" altLang="zh-CN" dirty="0" smtClean="0">
                <a:solidFill>
                  <a:srgbClr val="0000FF"/>
                </a:solidFill>
              </a:rPr>
              <a:t>/edit.png</a:t>
            </a:r>
            <a:r>
              <a:rPr lang="en-US" altLang="zh-CN" dirty="0">
                <a:solidFill>
                  <a:srgbClr val="0000FF"/>
                </a:solidFill>
              </a:rPr>
              <a:t>" /&gt;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>
                <a:solidFill>
                  <a:srgbClr val="A31515"/>
                </a:solidFill>
              </a:rPr>
              <a:t> </a:t>
            </a:r>
            <a:r>
              <a:rPr lang="en-US" altLang="zh-CN" dirty="0" smtClean="0">
                <a:solidFill>
                  <a:srgbClr val="A31515"/>
                </a:solidFill>
              </a:rPr>
              <a:t>                            </a:t>
            </a:r>
            <a:r>
              <a:rPr lang="en-US" altLang="zh-CN" dirty="0" smtClean="0">
                <a:solidFill>
                  <a:srgbClr val="0000FF"/>
                </a:solidFill>
              </a:rPr>
              <a:t>&lt;</a:t>
            </a:r>
            <a:r>
              <a:rPr lang="en-US" altLang="zh-CN" dirty="0" err="1">
                <a:solidFill>
                  <a:srgbClr val="A31515"/>
                </a:solidFill>
              </a:rPr>
              <a:t>TextBlock</a:t>
            </a:r>
            <a:r>
              <a:rPr lang="en-US" altLang="zh-CN" dirty="0">
                <a:solidFill>
                  <a:srgbClr val="FF0000"/>
                </a:solidFill>
              </a:rPr>
              <a:t> Text</a:t>
            </a:r>
            <a:r>
              <a:rPr lang="en-US" altLang="zh-CN" dirty="0" smtClean="0">
                <a:solidFill>
                  <a:srgbClr val="0000FF"/>
                </a:solidFill>
              </a:rPr>
              <a:t>="</a:t>
            </a:r>
            <a:r>
              <a:rPr lang="zh-CN" altLang="en-US" dirty="0" smtClean="0">
                <a:solidFill>
                  <a:srgbClr val="0000FF"/>
                </a:solidFill>
              </a:rPr>
              <a:t>编辑</a:t>
            </a:r>
            <a:r>
              <a:rPr lang="en-US" altLang="zh-CN" dirty="0" smtClean="0">
                <a:solidFill>
                  <a:srgbClr val="0000FF"/>
                </a:solidFill>
              </a:rPr>
              <a:t>"</a:t>
            </a:r>
            <a:r>
              <a:rPr lang="zh-CN" altLang="en-US" dirty="0">
                <a:solidFill>
                  <a:srgbClr val="FF0000"/>
                </a:solidFill>
              </a:rPr>
              <a:t> </a:t>
            </a:r>
            <a:r>
              <a:rPr lang="en-US" altLang="zh-CN" dirty="0">
                <a:solidFill>
                  <a:srgbClr val="FF0000"/>
                </a:solidFill>
              </a:rPr>
              <a:t>Foreground</a:t>
            </a:r>
            <a:r>
              <a:rPr lang="en-US" altLang="zh-CN" dirty="0">
                <a:solidFill>
                  <a:srgbClr val="0000FF"/>
                </a:solidFill>
              </a:rPr>
              <a:t>="Black"/&gt;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              &lt;/</a:t>
            </a:r>
            <a:r>
              <a:rPr lang="en-US" altLang="zh-CN" dirty="0" err="1">
                <a:solidFill>
                  <a:srgbClr val="A31515"/>
                </a:solidFill>
              </a:rPr>
              <a:t>StackPanel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          &lt;/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MenuItem.Header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       &lt;/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MenuItem</a:t>
            </a:r>
            <a:r>
              <a:rPr lang="en-US" altLang="zh-CN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…………….</a:t>
            </a:r>
          </a:p>
          <a:p>
            <a:r>
              <a:rPr lang="en-US" altLang="zh-CN" dirty="0" smtClean="0">
                <a:solidFill>
                  <a:srgbClr val="0000FF"/>
                </a:solidFill>
              </a:rPr>
              <a:t>      &lt;/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ContextMenu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A31515"/>
                </a:solidFill>
              </a:rPr>
              <a:t>            </a:t>
            </a:r>
            <a:endParaRPr lang="en-US" altLang="zh-CN" dirty="0" smtClean="0">
              <a:solidFill>
                <a:srgbClr val="A31515"/>
              </a:solidFill>
            </a:endParaRPr>
          </a:p>
          <a:p>
            <a:r>
              <a:rPr lang="en-US" altLang="zh-CN" dirty="0" smtClean="0">
                <a:solidFill>
                  <a:srgbClr val="0000FF"/>
                </a:solidFill>
              </a:rPr>
              <a:t>&lt;/</a:t>
            </a:r>
            <a:r>
              <a:rPr lang="en-US" altLang="zh-CN" dirty="0" err="1">
                <a:solidFill>
                  <a:srgbClr val="A31515"/>
                </a:solidFill>
              </a:rPr>
              <a:t>toolkit</a:t>
            </a:r>
            <a:r>
              <a:rPr lang="en-US" altLang="zh-CN" dirty="0" err="1">
                <a:solidFill>
                  <a:srgbClr val="0000FF"/>
                </a:solidFill>
              </a:rPr>
              <a:t>:</a:t>
            </a:r>
            <a:r>
              <a:rPr lang="en-US" altLang="zh-CN" dirty="0" err="1">
                <a:solidFill>
                  <a:srgbClr val="A31515"/>
                </a:solidFill>
              </a:rPr>
              <a:t>ContextMenuService.ContextMenu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383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50000"/>
            </a:schemeClr>
          </a:solidFill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bg1"/>
                </a:solidFill>
              </a:rPr>
              <a:t>2. </a:t>
            </a:r>
            <a:r>
              <a:rPr lang="en-US" altLang="zh-CN" b="1" dirty="0" err="1" smtClean="0">
                <a:solidFill>
                  <a:schemeClr val="bg1"/>
                </a:solidFill>
              </a:rPr>
              <a:t>ItemContainerStyle</a:t>
            </a:r>
            <a:r>
              <a:rPr lang="en-US" altLang="zh-CN" b="1" dirty="0" smtClean="0">
                <a:solidFill>
                  <a:schemeClr val="bg1"/>
                </a:solidFill>
              </a:rPr>
              <a:t>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79138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Gets or sets the Style that is applied to the container </a:t>
            </a:r>
            <a:endParaRPr lang="en-US" altLang="zh-CN" sz="2800" dirty="0" smtClean="0"/>
          </a:p>
          <a:p>
            <a:r>
              <a:rPr lang="en-US" altLang="zh-CN" sz="2800" dirty="0" smtClean="0"/>
              <a:t>element </a:t>
            </a:r>
            <a:r>
              <a:rPr lang="en-US" altLang="zh-CN" sz="2800" dirty="0"/>
              <a:t>generated for each item.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79137"/>
            <a:ext cx="3257143" cy="3038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273" y="2420888"/>
            <a:ext cx="3257143" cy="3028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2840" y="5589240"/>
            <a:ext cx="82296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>
                <a:solidFill>
                  <a:srgbClr val="0000FF"/>
                </a:solidFill>
              </a:rPr>
              <a:t>&lt;</a:t>
            </a:r>
            <a:r>
              <a:rPr lang="en-US" altLang="zh-CN" sz="2000" dirty="0">
                <a:solidFill>
                  <a:srgbClr val="A31515"/>
                </a:solidFill>
              </a:rPr>
              <a:t>Style</a:t>
            </a:r>
            <a:r>
              <a:rPr lang="en-US" altLang="zh-CN" sz="2000" dirty="0">
                <a:solidFill>
                  <a:srgbClr val="FF0000"/>
                </a:solidFill>
              </a:rPr>
              <a:t> x</a:t>
            </a:r>
            <a:r>
              <a:rPr lang="en-US" altLang="zh-CN" sz="2000" dirty="0">
                <a:solidFill>
                  <a:srgbClr val="0000FF"/>
                </a:solidFill>
              </a:rPr>
              <a:t>:</a:t>
            </a:r>
            <a:r>
              <a:rPr lang="en-US" altLang="zh-CN" sz="2000" dirty="0">
                <a:solidFill>
                  <a:srgbClr val="FF0000"/>
                </a:solidFill>
              </a:rPr>
              <a:t>Key</a:t>
            </a:r>
            <a:r>
              <a:rPr lang="en-US" altLang="zh-CN" sz="2000" dirty="0">
                <a:solidFill>
                  <a:srgbClr val="0000FF"/>
                </a:solidFill>
              </a:rPr>
              <a:t>="S_ListBoxItem"</a:t>
            </a:r>
            <a:r>
              <a:rPr lang="en-US" altLang="zh-CN" sz="2000" dirty="0">
                <a:solidFill>
                  <a:srgbClr val="FF0000"/>
                </a:solidFill>
              </a:rPr>
              <a:t> 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TargetType</a:t>
            </a:r>
            <a:r>
              <a:rPr lang="en-US" altLang="zh-CN" sz="2000" dirty="0">
                <a:solidFill>
                  <a:srgbClr val="0000FF"/>
                </a:solidFill>
              </a:rPr>
              <a:t>="</a:t>
            </a:r>
            <a:r>
              <a:rPr lang="en-US" altLang="zh-CN" sz="2000" dirty="0" err="1">
                <a:solidFill>
                  <a:srgbClr val="0000FF"/>
                </a:solidFill>
              </a:rPr>
              <a:t>ListBoxItem</a:t>
            </a:r>
            <a:r>
              <a:rPr lang="en-US" altLang="zh-CN" sz="2000" dirty="0">
                <a:solidFill>
                  <a:srgbClr val="0000FF"/>
                </a:solidFill>
              </a:rPr>
              <a:t>"&gt;</a:t>
            </a:r>
            <a:r>
              <a:rPr lang="en-US" altLang="zh-CN" sz="2000" dirty="0"/>
              <a:t> </a:t>
            </a:r>
            <a:r>
              <a:rPr lang="en-US" altLang="zh-CN" sz="2000" dirty="0">
                <a:solidFill>
                  <a:srgbClr val="A31515"/>
                </a:solidFill>
              </a:rPr>
              <a:t>            </a:t>
            </a:r>
            <a:endParaRPr lang="en-US" altLang="zh-CN" sz="2000" dirty="0" smtClean="0">
              <a:solidFill>
                <a:srgbClr val="A31515"/>
              </a:solidFill>
            </a:endParaRPr>
          </a:p>
          <a:p>
            <a:pPr marL="0" indent="0"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    &lt;</a:t>
            </a:r>
            <a:r>
              <a:rPr lang="en-US" altLang="zh-CN" sz="2000" dirty="0">
                <a:solidFill>
                  <a:srgbClr val="A31515"/>
                </a:solidFill>
              </a:rPr>
              <a:t>Se</a:t>
            </a:r>
            <a:r>
              <a:rPr lang="en-US" altLang="zh-CN" sz="2000" dirty="0">
                <a:solidFill>
                  <a:srgbClr val="0000FF"/>
                </a:solidFill>
              </a:rPr>
              <a:t>t</a:t>
            </a:r>
            <a:r>
              <a:rPr lang="en-US" altLang="zh-CN" sz="2000" dirty="0">
                <a:solidFill>
                  <a:srgbClr val="A31515"/>
                </a:solidFill>
              </a:rPr>
              <a:t>ter</a:t>
            </a:r>
            <a:r>
              <a:rPr lang="en-US" altLang="zh-CN" sz="2000" dirty="0">
                <a:solidFill>
                  <a:srgbClr val="FF0000"/>
                </a:solidFill>
              </a:rPr>
              <a:t> </a:t>
            </a:r>
            <a:r>
              <a:rPr lang="en-US" altLang="zh-CN" sz="2000" dirty="0" smtClean="0">
                <a:solidFill>
                  <a:srgbClr val="FF0000"/>
                </a:solidFill>
              </a:rPr>
              <a:t>Property</a:t>
            </a:r>
            <a:r>
              <a:rPr lang="en-US" altLang="zh-CN" sz="2000" dirty="0">
                <a:solidFill>
                  <a:srgbClr val="0000FF"/>
                </a:solidFill>
              </a:rPr>
              <a:t>="</a:t>
            </a:r>
            <a:r>
              <a:rPr lang="en-US" altLang="zh-CN" sz="2000" dirty="0" err="1">
                <a:solidFill>
                  <a:srgbClr val="0000FF"/>
                </a:solidFill>
              </a:rPr>
              <a:t>HorizontalContentAlignment</a:t>
            </a:r>
            <a:r>
              <a:rPr lang="en-US" altLang="zh-CN" sz="2000" dirty="0">
                <a:solidFill>
                  <a:srgbClr val="0000FF"/>
                </a:solidFill>
              </a:rPr>
              <a:t>"</a:t>
            </a:r>
            <a:r>
              <a:rPr lang="en-US" altLang="zh-CN" sz="2000" dirty="0">
                <a:solidFill>
                  <a:srgbClr val="FF0000"/>
                </a:solidFill>
              </a:rPr>
              <a:t> Value</a:t>
            </a:r>
            <a:r>
              <a:rPr lang="en-US" altLang="zh-CN" sz="2000" dirty="0">
                <a:solidFill>
                  <a:srgbClr val="0000FF"/>
                </a:solidFill>
              </a:rPr>
              <a:t>="Stretch" /&gt;</a:t>
            </a:r>
            <a:r>
              <a:rPr lang="en-US" altLang="zh-CN" sz="2000" dirty="0"/>
              <a:t> </a:t>
            </a:r>
            <a:r>
              <a:rPr lang="en-US" altLang="zh-CN" sz="2000" dirty="0">
                <a:solidFill>
                  <a:srgbClr val="A31515"/>
                </a:solidFill>
              </a:rPr>
              <a:t>        </a:t>
            </a:r>
            <a:endParaRPr lang="en-US" altLang="zh-CN" sz="2000" dirty="0" smtClean="0">
              <a:solidFill>
                <a:srgbClr val="A31515"/>
              </a:solidFill>
            </a:endParaRPr>
          </a:p>
          <a:p>
            <a:pPr marL="0" indent="0"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&lt;/</a:t>
            </a:r>
            <a:r>
              <a:rPr lang="en-US" altLang="zh-CN" sz="2000" dirty="0">
                <a:solidFill>
                  <a:srgbClr val="A31515"/>
                </a:solidFill>
              </a:rPr>
              <a:t>Style</a:t>
            </a:r>
            <a:r>
              <a:rPr lang="en-US" altLang="zh-CN" sz="2000" dirty="0">
                <a:solidFill>
                  <a:srgbClr val="0000FF"/>
                </a:solidFill>
              </a:rPr>
              <a:t>&gt;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4926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altLang="zh-CN" b="1" dirty="0">
                <a:solidFill>
                  <a:schemeClr val="bg1"/>
                </a:solidFill>
              </a:rPr>
              <a:t>3. Panorama Bind </a:t>
            </a:r>
            <a:r>
              <a:rPr lang="en-US" altLang="zh-CN" b="1" dirty="0" err="1" smtClean="0">
                <a:solidFill>
                  <a:schemeClr val="bg1"/>
                </a:solidFill>
              </a:rPr>
              <a:t>SelectIndex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718300"/>
              </p:ext>
            </p:extLst>
          </p:nvPr>
        </p:nvGraphicFramePr>
        <p:xfrm>
          <a:off x="457200" y="1600200"/>
          <a:ext cx="82296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920401">
                <a:tc>
                  <a:txBody>
                    <a:bodyPr/>
                    <a:lstStyle/>
                    <a:p>
                      <a:r>
                        <a:rPr lang="en-US" altLang="zh-CN" b="0" dirty="0" smtClean="0">
                          <a:solidFill>
                            <a:srgbClr val="2B91AF"/>
                          </a:solidFill>
                          <a:effectLst/>
                        </a:rPr>
                        <a:t>Messenger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altLang="zh-CN" b="0" dirty="0" err="1" smtClean="0">
                          <a:solidFill>
                            <a:schemeClr val="tx1"/>
                          </a:solidFill>
                        </a:rPr>
                        <a:t>Default.Register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altLang="zh-CN" sz="2000" b="0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&gt;(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"</a:t>
                      </a:r>
                      <a:r>
                        <a:rPr lang="en-US" altLang="zh-CN" sz="2000" b="0" kern="1200" dirty="0" err="1" smtClean="0">
                          <a:solidFill>
                            <a:srgbClr val="A31515"/>
                          </a:solidFill>
                          <a:latin typeface="+mn-lt"/>
                          <a:ea typeface="+mn-ea"/>
                          <a:cs typeface="+mn-cs"/>
                        </a:rPr>
                        <a:t>MainView_SelectedIndex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", (p) =&gt;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{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switch 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(p)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{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    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case 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0: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        </a:t>
                      </a:r>
                      <a:r>
                        <a:rPr lang="en-US" altLang="zh-CN" b="0" dirty="0" err="1" smtClean="0">
                          <a:solidFill>
                            <a:schemeClr val="tx1"/>
                          </a:solidFill>
                        </a:rPr>
                        <a:t>accountPanorama.DefaultItem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altLang="zh-CN" b="0" dirty="0" err="1" smtClean="0">
                          <a:solidFill>
                            <a:schemeClr val="tx1"/>
                          </a:solidFill>
                        </a:rPr>
                        <a:t>this.piMenu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        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break;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    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case 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1: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     …….</a:t>
                      </a:r>
                    </a:p>
                    <a:p>
                      <a:r>
                        <a:rPr lang="en-US" altLang="zh-CN" b="0" baseline="0" dirty="0" smtClean="0">
                          <a:solidFill>
                            <a:schemeClr val="tx1"/>
                          </a:solidFill>
                        </a:rPr>
                        <a:t>                  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}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});</a:t>
                      </a:r>
                    </a:p>
                    <a:p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void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dirty="0" err="1" smtClean="0">
                          <a:solidFill>
                            <a:schemeClr val="tx1"/>
                          </a:solidFill>
                        </a:rPr>
                        <a:t>accountPanorama_SelectionChanged</a:t>
                      </a:r>
                      <a:endParaRPr lang="en-US" altLang="zh-CN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(</a:t>
                      </a:r>
                      <a:r>
                        <a:rPr lang="en-US" altLang="zh-CN" sz="2000" b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object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sender, </a:t>
                      </a:r>
                      <a:r>
                        <a:rPr lang="en-US" altLang="zh-CN" sz="1800" b="0" kern="1200" dirty="0" err="1" smtClean="0">
                          <a:solidFill>
                            <a:srgbClr val="2B91A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SelectionChangedEventArgs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e)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{</a:t>
                      </a:r>
                    </a:p>
                    <a:p>
                      <a:r>
                        <a:rPr lang="en-US" altLang="zh-CN" sz="1800" b="0" kern="1200" baseline="0" dirty="0" smtClean="0">
                          <a:solidFill>
                            <a:srgbClr val="2B91A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lang="en-US" altLang="zh-CN" sz="1800" b="0" kern="1200" dirty="0" err="1" smtClean="0">
                          <a:solidFill>
                            <a:srgbClr val="2B91A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ViewModelLocator</a:t>
                      </a:r>
                      <a:r>
                        <a:rPr lang="en-US" altLang="zh-CN" b="0" dirty="0" err="1" smtClean="0">
                          <a:solidFill>
                            <a:schemeClr val="tx1"/>
                          </a:solidFill>
                        </a:rPr>
                        <a:t>.Instance.MainVM.SelectIndex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= 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        </a:t>
                      </a:r>
                      <a:r>
                        <a:rPr lang="en-US" altLang="zh-CN" sz="2000" b="0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lang="en-US" altLang="zh-CN" b="0" dirty="0" err="1" smtClean="0">
                          <a:solidFill>
                            <a:schemeClr val="tx1"/>
                          </a:solidFill>
                        </a:rPr>
                        <a:t>.accountPanorama.SelectedIndex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</a:p>
                    <a:p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       }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37399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43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2F2977"/>
          </a:solidFill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bg1"/>
                </a:solidFill>
              </a:rPr>
              <a:t>4</a:t>
            </a:r>
            <a:r>
              <a:rPr lang="en-US" altLang="zh-CN" b="1" dirty="0">
                <a:solidFill>
                  <a:schemeClr val="bg1"/>
                </a:solidFill>
              </a:rPr>
              <a:t>. </a:t>
            </a:r>
            <a:r>
              <a:rPr lang="en-US" altLang="zh-CN" b="1" dirty="0" smtClean="0">
                <a:solidFill>
                  <a:schemeClr val="bg1"/>
                </a:solidFill>
              </a:rPr>
              <a:t>Live Tiles  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10" y="4149080"/>
            <a:ext cx="7154274" cy="13813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52" y="1786888"/>
            <a:ext cx="4181856" cy="17861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829" y="1799161"/>
            <a:ext cx="4464675" cy="171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l"/>
            <a:r>
              <a:rPr lang="en-US" altLang="zh-CN" dirty="0" smtClean="0">
                <a:solidFill>
                  <a:schemeClr val="bg1"/>
                </a:solidFill>
              </a:rPr>
              <a:t>5. </a:t>
            </a:r>
            <a:r>
              <a:rPr lang="en-US" altLang="zh-CN" dirty="0">
                <a:solidFill>
                  <a:schemeClr val="bg1"/>
                </a:solidFill>
              </a:rPr>
              <a:t>Unregister </a:t>
            </a:r>
            <a:r>
              <a:rPr lang="en-US" altLang="zh-CN" dirty="0" smtClean="0">
                <a:solidFill>
                  <a:schemeClr val="bg1"/>
                </a:solidFill>
              </a:rPr>
              <a:t>Messenger in time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SketchFlow Print" pitchFamily="2" charset="0"/>
              </a:rPr>
              <a:t>Method 1</a:t>
            </a: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Register messengers in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Page </a:t>
            </a:r>
            <a:r>
              <a:rPr lang="en-US" altLang="zh-CN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OnNavigatedTo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etod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Unregister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in Page </a:t>
            </a:r>
            <a:r>
              <a:rPr lang="en-US" altLang="zh-CN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OnNavigatedFrom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method 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3933056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SketchFlow Print" pitchFamily="2" charset="0"/>
              </a:rPr>
              <a:t>Method 2</a:t>
            </a:r>
          </a:p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Register messengers in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Page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Constructor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method</a:t>
            </a:r>
          </a:p>
          <a:p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Unregister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Page 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OnBackKeyPress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method 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0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  <a:ln>
            <a:noFill/>
          </a:ln>
        </p:spPr>
        <p:txBody>
          <a:bodyPr/>
          <a:lstStyle/>
          <a:p>
            <a:pPr algn="l"/>
            <a:r>
              <a:rPr lang="en-US" altLang="zh-CN" dirty="0">
                <a:solidFill>
                  <a:schemeClr val="bg1"/>
                </a:solidFill>
              </a:rPr>
              <a:t>6</a:t>
            </a:r>
            <a:r>
              <a:rPr lang="en-US" altLang="zh-CN" dirty="0" smtClean="0">
                <a:solidFill>
                  <a:schemeClr val="bg1"/>
                </a:solidFill>
              </a:rPr>
              <a:t>. Clear VM Property in time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81369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SketchFlow Print" pitchFamily="2" charset="0"/>
              </a:rPr>
              <a:t>Why should we do that ?</a:t>
            </a: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Consider following situation:</a:t>
            </a:r>
          </a:p>
          <a:p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MainPage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DetailPage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 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ADetailVM.ImgSource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Press 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BackKey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go back and select another item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</a:rPr>
              <a:t>MainPage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DetailPage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 </a:t>
            </a:r>
            <a:r>
              <a:rPr lang="en-US" altLang="zh-CN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altLang="zh-CN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DetailVM.ImgSource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endParaRPr lang="en-US" altLang="zh-CN" sz="2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419147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587" y="5085184"/>
            <a:ext cx="8090869" cy="107721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Temp page or detail page ,we should remember:</a:t>
            </a:r>
          </a:p>
          <a:p>
            <a:r>
              <a:rPr lang="en-US" altLang="zh-CN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Clear </a:t>
            </a:r>
            <a:r>
              <a:rPr lang="en-US" altLang="zh-CN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Property in </a:t>
            </a:r>
            <a:r>
              <a:rPr lang="en-US" altLang="zh-CN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Time</a:t>
            </a:r>
            <a:endParaRPr lang="en-US" altLang="zh-CN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15637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308</Words>
  <Application>Microsoft Office PowerPoint</Application>
  <PresentationFormat>全屏显示(4:3)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Account Helper 经验分享</vt:lpstr>
      <vt:lpstr>Agenda</vt:lpstr>
      <vt:lpstr>Part I 7 useful tips</vt:lpstr>
      <vt:lpstr>1. Custom ContextMenu</vt:lpstr>
      <vt:lpstr>2. ItemContainerStyle </vt:lpstr>
      <vt:lpstr>3. Panorama Bind SelectIndex</vt:lpstr>
      <vt:lpstr>4. Live Tiles  </vt:lpstr>
      <vt:lpstr>5. Unregister Messenger in time</vt:lpstr>
      <vt:lpstr>6. Clear VM Property in time</vt:lpstr>
      <vt:lpstr>7. Avoid user input conflicts</vt:lpstr>
      <vt:lpstr>Source Code</vt:lpstr>
      <vt:lpstr>Part II ProgressIndicator</vt:lpstr>
      <vt:lpstr>ProgressIndicator</vt:lpstr>
      <vt:lpstr>How to use ProgressIndicator</vt:lpstr>
      <vt:lpstr>Have a Test</vt:lpstr>
      <vt:lpstr>Q:Where is the bug ?</vt:lpstr>
      <vt:lpstr>PowerPoint 演示文稿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xushuifeng</dc:creator>
  <cp:lastModifiedBy>xushuifeng</cp:lastModifiedBy>
  <cp:revision>95</cp:revision>
  <dcterms:created xsi:type="dcterms:W3CDTF">2011-08-28T12:10:10Z</dcterms:created>
  <dcterms:modified xsi:type="dcterms:W3CDTF">2011-09-16T13:31:24Z</dcterms:modified>
</cp:coreProperties>
</file>