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265" r:id="rId20"/>
    <p:sldId id="267" r:id="rId21"/>
    <p:sldId id="266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313" r:id="rId37"/>
    <p:sldId id="314" r:id="rId38"/>
    <p:sldId id="315" r:id="rId39"/>
    <p:sldId id="316" r:id="rId40"/>
    <p:sldId id="317" r:id="rId41"/>
    <p:sldId id="318" r:id="rId42"/>
    <p:sldId id="319" r:id="rId43"/>
    <p:sldId id="320" r:id="rId44"/>
    <p:sldId id="321" r:id="rId45"/>
    <p:sldId id="289" r:id="rId46"/>
    <p:sldId id="290" r:id="rId47"/>
    <p:sldId id="295" r:id="rId48"/>
    <p:sldId id="287" r:id="rId49"/>
    <p:sldId id="288" r:id="rId50"/>
    <p:sldId id="291" r:id="rId51"/>
    <p:sldId id="292" r:id="rId52"/>
    <p:sldId id="293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94660"/>
  </p:normalViewPr>
  <p:slideViewPr>
    <p:cSldViewPr>
      <p:cViewPr varScale="1">
        <p:scale>
          <a:sx n="70" d="100"/>
          <a:sy n="70" d="100"/>
        </p:scale>
        <p:origin x="-10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4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14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14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4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15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05C0BF-DE8E-4EE8-B0B7-FD0CBC2F6302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20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AE8273-2F90-4D0E-A685-5739DDB52D4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762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7FF72-C464-48B2-83E2-C8B710F599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935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0CC31-67AE-405E-8F6E-C6CABCDF71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309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9C153-13C8-440F-8D07-F09671C915B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6818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9EC1B-352B-4983-AFAA-BCCB622ABF1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189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34E90-BAD2-4164-B8C0-541131EDC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096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9B767-39F4-4952-BA73-216F37220D7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50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387E6-3CEB-4EDA-8EA0-285BA8415B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65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3FD8E-610E-4AC2-BB8F-B5FD4ACA52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824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6B03C-E14E-45F7-986B-7C9F9B5FB6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152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104D7-32C5-49C4-9EA4-B92BD2FAED1B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srgbClr val="000000"/>
              </a:solidFill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1A0B6C-EBCF-44B0-B72C-067F9B3E157C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6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9.emf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7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0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8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9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40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41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42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4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44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4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baseline="0" smtClean="0">
              <a:solidFill>
                <a:srgbClr val="32329B"/>
              </a:solidFill>
              <a:latin typeface="TTE1D57F90t00"/>
            </a:endParaRPr>
          </a:p>
          <a:p>
            <a:endParaRPr lang="en-US"/>
          </a:p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00100" y="514350"/>
          <a:ext cx="7543800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8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514350"/>
                        <a:ext cx="7543800" cy="582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4990307"/>
              </p:ext>
            </p:extLst>
          </p:nvPr>
        </p:nvGraphicFramePr>
        <p:xfrm>
          <a:off x="0" y="0"/>
          <a:ext cx="9144000" cy="6889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9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891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548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0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7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73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0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1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087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5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951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0411967"/>
              </p:ext>
            </p:extLst>
          </p:nvPr>
        </p:nvGraphicFramePr>
        <p:xfrm>
          <a:off x="0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9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569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6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7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600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800100" y="514350"/>
          <a:ext cx="7543800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0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514350"/>
                        <a:ext cx="7543800" cy="582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800100" y="514350"/>
          <a:ext cx="7543800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1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514350"/>
                        <a:ext cx="7543800" cy="582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800100" y="514350"/>
          <a:ext cx="7543800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2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514350"/>
                        <a:ext cx="7543800" cy="582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3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55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822510"/>
            <a:ext cx="8839200" cy="440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53400" cy="1974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88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3" y="381000"/>
            <a:ext cx="9114046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7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590800"/>
            <a:ext cx="83819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John Hurley: 		Overview</a:t>
            </a:r>
          </a:p>
          <a:p>
            <a:r>
              <a:rPr lang="en-US" sz="3200" b="1" dirty="0" err="1" smtClean="0"/>
              <a:t>Sina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Sheikholeslami</a:t>
            </a:r>
            <a:r>
              <a:rPr lang="en-US" sz="3200" b="1" dirty="0" smtClean="0"/>
              <a:t>: 	Decomposition</a:t>
            </a:r>
          </a:p>
          <a:p>
            <a:r>
              <a:rPr lang="en-US" sz="3200" b="1" dirty="0" err="1" smtClean="0"/>
              <a:t>Xuan</a:t>
            </a:r>
            <a:r>
              <a:rPr lang="en-US" sz="3200" b="1" dirty="0" smtClean="0"/>
              <a:t> Yang: 		Uses (relationship type), </a:t>
            </a:r>
          </a:p>
          <a:p>
            <a:r>
              <a:rPr lang="en-US" sz="3200" b="1" dirty="0" smtClean="0"/>
              <a:t>				Generalization</a:t>
            </a:r>
          </a:p>
          <a:p>
            <a:r>
              <a:rPr lang="en-US" sz="3200" b="1" dirty="0" smtClean="0"/>
              <a:t>Anna </a:t>
            </a:r>
            <a:r>
              <a:rPr lang="en-US" sz="3200" b="1" dirty="0" err="1" smtClean="0"/>
              <a:t>Deghdzunyan</a:t>
            </a:r>
            <a:r>
              <a:rPr lang="en-US" sz="3200" b="1" dirty="0" smtClean="0"/>
              <a:t>: 	Layers part 1</a:t>
            </a:r>
          </a:p>
          <a:p>
            <a:r>
              <a:rPr lang="en-US" sz="3200" b="1" dirty="0" err="1" smtClean="0"/>
              <a:t>Urvish</a:t>
            </a:r>
            <a:r>
              <a:rPr lang="en-US" sz="3200" b="1" dirty="0" smtClean="0"/>
              <a:t> Mehta: 		Layers Part 2</a:t>
            </a:r>
          </a:p>
          <a:p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56232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208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0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936346"/>
            <a:ext cx="7467600" cy="3604483"/>
          </a:xfrm>
        </p:spPr>
        <p:txBody>
          <a:bodyPr>
            <a:normAutofit/>
          </a:bodyPr>
          <a:lstStyle/>
          <a:p>
            <a:pPr marL="457200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View: a representation of a coherent set of architectural elements, as written by and read by system stakeholders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199"/>
            <a:ext cx="8458200" cy="186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237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2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6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0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Layered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The division of the software into units (layers)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Each partition (layer) provides through a public interface - a cohesive set of services.</a:t>
            </a:r>
          </a:p>
        </p:txBody>
      </p:sp>
    </p:spTree>
    <p:extLst>
      <p:ext uri="{BB962C8B-B14F-4D97-AF65-F5344CB8AC3E}">
        <p14:creationId xmlns:p14="http://schemas.microsoft.com/office/powerpoint/2010/main" val="16192741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6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smtClean="0"/>
              <a:t>isn’t this a </a:t>
            </a:r>
            <a:r>
              <a:rPr lang="en-US" dirty="0"/>
              <a:t>layered style?</a:t>
            </a:r>
          </a:p>
        </p:txBody>
      </p:sp>
      <p:pic>
        <p:nvPicPr>
          <p:cNvPr id="8212" name="Picture 20" descr="notLayered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2057400"/>
            <a:ext cx="7289800" cy="2794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762000" y="4953000"/>
            <a:ext cx="7793038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4400" smtClean="0">
              <a:solidFill>
                <a:srgbClr val="333399"/>
              </a:solidFill>
            </a:endParaRP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609600" y="4572000"/>
            <a:ext cx="7869238" cy="17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smtClean="0">
                <a:solidFill>
                  <a:srgbClr val="000000"/>
                </a:solidFill>
              </a:rPr>
              <a:t> The layers are created to interact according to a strict ordering relation.</a:t>
            </a:r>
          </a:p>
        </p:txBody>
      </p:sp>
    </p:spTree>
    <p:extLst>
      <p:ext uri="{BB962C8B-B14F-4D97-AF65-F5344CB8AC3E}">
        <p14:creationId xmlns:p14="http://schemas.microsoft.com/office/powerpoint/2010/main" val="28304140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“allowed to use” relations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Using facilities of the immediate lower layer</a:t>
            </a:r>
          </a:p>
          <a:p>
            <a:r>
              <a:rPr lang="en-US"/>
              <a:t>Using facilities of any lower layer</a:t>
            </a:r>
          </a:p>
          <a:p>
            <a:pPr>
              <a:buFont typeface="Wingdings" pitchFamily="2" charset="2"/>
              <a:buNone/>
            </a:pPr>
            <a:r>
              <a:rPr lang="en-US"/>
              <a:t>         . bridging layers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    . if many exists - poorly structured</a:t>
            </a:r>
          </a:p>
        </p:txBody>
      </p:sp>
    </p:spTree>
    <p:extLst>
      <p:ext uri="{BB962C8B-B14F-4D97-AF65-F5344CB8AC3E}">
        <p14:creationId xmlns:p14="http://schemas.microsoft.com/office/powerpoint/2010/main" val="5293292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Bad Example</a:t>
            </a:r>
          </a:p>
        </p:txBody>
      </p:sp>
      <p:pic>
        <p:nvPicPr>
          <p:cNvPr id="15367" name="Picture 7" descr="badExample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2057400"/>
            <a:ext cx="7188200" cy="3403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685800" y="5486400"/>
            <a:ext cx="7793038" cy="77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3600" smtClean="0">
                <a:solidFill>
                  <a:srgbClr val="000000"/>
                </a:solidFill>
              </a:rPr>
              <a:t>Upward usage</a:t>
            </a:r>
          </a:p>
        </p:txBody>
      </p:sp>
    </p:spTree>
    <p:extLst>
      <p:ext uri="{BB962C8B-B14F-4D97-AF65-F5344CB8AC3E}">
        <p14:creationId xmlns:p14="http://schemas.microsoft.com/office/powerpoint/2010/main" val="29242030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Observations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611687"/>
          </a:xfrm>
        </p:spPr>
        <p:txBody>
          <a:bodyPr/>
          <a:lstStyle/>
          <a:p>
            <a:pPr marL="609600" indent="-609600"/>
            <a:r>
              <a:rPr lang="en-US"/>
              <a:t>Cannot be constructed by examining source code</a:t>
            </a:r>
          </a:p>
          <a:p>
            <a:pPr marL="609600" indent="-609600"/>
            <a:r>
              <a:rPr lang="en-US"/>
              <a:t>The way of defining layers can be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600"/>
              <a:t>      . layers will work independently in different time scales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600"/>
              <a:t>      . different people with different sets of skills will work on different layers        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600"/>
              <a:t>            </a:t>
            </a:r>
          </a:p>
          <a:p>
            <a:pPr marL="609600" indent="-609600"/>
            <a:endParaRPr lang="en-US" sz="2600"/>
          </a:p>
        </p:txBody>
      </p:sp>
    </p:spTree>
    <p:extLst>
      <p:ext uri="{BB962C8B-B14F-4D97-AF65-F5344CB8AC3E}">
        <p14:creationId xmlns:p14="http://schemas.microsoft.com/office/powerpoint/2010/main" val="261621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959429"/>
            <a:ext cx="7878185" cy="3581400"/>
          </a:xfrm>
        </p:spPr>
        <p:txBody>
          <a:bodyPr>
            <a:normAutofit lnSpcReduction="10000"/>
          </a:bodyPr>
          <a:lstStyle/>
          <a:p>
            <a:pPr algn="l">
              <a:buClr>
                <a:schemeClr val="tx2"/>
              </a:buClr>
            </a:pPr>
            <a:r>
              <a:rPr lang="en-US" sz="3600" b="1" dirty="0" smtClean="0">
                <a:solidFill>
                  <a:schemeClr val="tx1"/>
                </a:solidFill>
              </a:rPr>
              <a:t>Additional Source on Views: </a:t>
            </a:r>
          </a:p>
          <a:p>
            <a:pPr algn="l">
              <a:buClr>
                <a:schemeClr val="tx2"/>
              </a:buClr>
            </a:pPr>
            <a:endParaRPr lang="en-US" sz="3600" dirty="0" smtClean="0">
              <a:solidFill>
                <a:schemeClr val="tx1"/>
              </a:solidFill>
            </a:endParaRPr>
          </a:p>
          <a:p>
            <a:pPr algn="l">
              <a:buClr>
                <a:schemeClr val="tx2"/>
              </a:buClr>
            </a:pPr>
            <a:r>
              <a:rPr lang="en-US" sz="3600" dirty="0" smtClean="0">
                <a:solidFill>
                  <a:schemeClr val="tx1"/>
                </a:solidFill>
              </a:rPr>
              <a:t>Clements et al, </a:t>
            </a:r>
            <a:r>
              <a:rPr lang="en-US" sz="3600" u="sng" dirty="0" smtClean="0">
                <a:solidFill>
                  <a:schemeClr val="tx1"/>
                </a:solidFill>
              </a:rPr>
              <a:t>Documenting Software Architectures: Views and Beyond, 2</a:t>
            </a:r>
            <a:r>
              <a:rPr lang="en-US" sz="3600" u="sng" baseline="30000" dirty="0" smtClean="0">
                <a:solidFill>
                  <a:schemeClr val="tx1"/>
                </a:solidFill>
              </a:rPr>
              <a:t>nd</a:t>
            </a:r>
            <a:r>
              <a:rPr lang="en-US" sz="3600" u="sng" dirty="0" smtClean="0">
                <a:solidFill>
                  <a:schemeClr val="tx1"/>
                </a:solidFill>
              </a:rPr>
              <a:t> Ed,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</a:p>
          <a:p>
            <a:pPr algn="l">
              <a:buClr>
                <a:schemeClr val="tx2"/>
              </a:buClr>
            </a:pPr>
            <a:r>
              <a:rPr lang="en-US" sz="3600" dirty="0" smtClean="0">
                <a:solidFill>
                  <a:schemeClr val="tx1"/>
                </a:solidFill>
              </a:rPr>
              <a:t>Addison-Wesley SEI Series in Software Engineering, 2011 p. 55- 122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863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12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Elements, Relationships, Properties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24063" y="2279650"/>
            <a:ext cx="6088062" cy="3590925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8416627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the Layered Style Is For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Modifiability and Portability</a:t>
            </a:r>
          </a:p>
          <a:p>
            <a:r>
              <a:rPr lang="en-US"/>
              <a:t>Information hiding</a:t>
            </a:r>
          </a:p>
          <a:p>
            <a:r>
              <a:rPr lang="en-US"/>
              <a:t>Grouping into layers same technology</a:t>
            </a:r>
          </a:p>
          <a:p>
            <a:pPr>
              <a:buFont typeface="Wingdings" pitchFamily="2" charset="2"/>
              <a:buNone/>
            </a:pPr>
            <a:r>
              <a:rPr lang="en-US"/>
              <a:t>   helps to assign to more specialized teams. </a:t>
            </a:r>
          </a:p>
        </p:txBody>
      </p:sp>
    </p:spTree>
    <p:extLst>
      <p:ext uri="{BB962C8B-B14F-4D97-AF65-F5344CB8AC3E}">
        <p14:creationId xmlns:p14="http://schemas.microsoft.com/office/powerpoint/2010/main" val="29513178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Notations for the Layered Style</a:t>
            </a:r>
          </a:p>
        </p:txBody>
      </p:sp>
      <p:sp>
        <p:nvSpPr>
          <p:cNvPr id="2151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Stacks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Rings</a:t>
            </a:r>
          </a:p>
        </p:txBody>
      </p:sp>
      <p:pic>
        <p:nvPicPr>
          <p:cNvPr id="21516" name="Picture 12" descr="st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90600"/>
            <a:ext cx="3144838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7" name="Picture 13" descr="rin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0"/>
            <a:ext cx="40513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6507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Notations for the Layered Style (cont.)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114800"/>
          </a:xfrm>
        </p:spPr>
        <p:txBody>
          <a:bodyPr/>
          <a:lstStyle/>
          <a:p>
            <a:r>
              <a:rPr lang="en-US"/>
              <a:t>Segmented Layers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Layers with sidecar</a:t>
            </a:r>
          </a:p>
        </p:txBody>
      </p:sp>
      <p:pic>
        <p:nvPicPr>
          <p:cNvPr id="24580" name="Picture 4" descr="segmen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05000"/>
            <a:ext cx="39624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sidec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19600"/>
            <a:ext cx="3733800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045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0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4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800100" y="571500"/>
          <a:ext cx="7543800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2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571500"/>
                        <a:ext cx="7543800" cy="582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419727"/>
              </p:ext>
            </p:extLst>
          </p:nvPr>
        </p:nvGraphicFramePr>
        <p:xfrm>
          <a:off x="290712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3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712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717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8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8875059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0" y="-1"/>
          <a:ext cx="8839200" cy="6830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2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1"/>
                        <a:ext cx="8839200" cy="68302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514600"/>
            <a:ext cx="8305800" cy="5867400"/>
          </a:xfrm>
        </p:spPr>
        <p:txBody>
          <a:bodyPr>
            <a:normAutofit/>
          </a:bodyPr>
          <a:lstStyle/>
          <a:p>
            <a:pPr marL="457200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A Module View shows the principal implementation units, or modules, of a system, together with the  relations among these units.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878003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07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52600"/>
            <a:ext cx="7696200" cy="4953000"/>
          </a:xfrm>
        </p:spPr>
        <p:txBody>
          <a:bodyPr>
            <a:normAutofit/>
          </a:bodyPr>
          <a:lstStyle/>
          <a:p>
            <a:pPr marL="457200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Modules vs. Components</a:t>
            </a:r>
          </a:p>
          <a:p>
            <a:pPr marL="914400" lvl="1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Module is a unit of implementation, Component is a runtime entity</a:t>
            </a:r>
          </a:p>
          <a:p>
            <a:pPr marL="1371600" lvl="2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We are used to making a distinction between policy and implementation and thinking of implementation as the lower layer.  Here components are where the rubber hits the road; implementation is the middle layer</a:t>
            </a:r>
          </a:p>
          <a:p>
            <a:pPr marL="1371600" lvl="2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Consider a server which serves a piece of info to ten identical clients.  There are 11 components but only two modules.</a:t>
            </a:r>
          </a:p>
          <a:p>
            <a:pPr marL="1371600" lvl="2" indent="-457200" algn="l">
              <a:buClr>
                <a:schemeClr val="tx2"/>
              </a:buClr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" y="76200"/>
            <a:ext cx="8153403" cy="1793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507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399" y="1925460"/>
            <a:ext cx="7924801" cy="4343400"/>
          </a:xfrm>
        </p:spPr>
        <p:txBody>
          <a:bodyPr>
            <a:normAutofit/>
          </a:bodyPr>
          <a:lstStyle/>
          <a:p>
            <a:pPr marL="457200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Module structure contains the following relationship types:</a:t>
            </a:r>
          </a:p>
          <a:p>
            <a:pPr marL="914400" lvl="1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Decomposition (‘is a </a:t>
            </a:r>
            <a:r>
              <a:rPr lang="en-US" dirty="0" err="1" smtClean="0">
                <a:solidFill>
                  <a:schemeClr val="tx1"/>
                </a:solidFill>
              </a:rPr>
              <a:t>submodule</a:t>
            </a:r>
            <a:r>
              <a:rPr lang="en-US" dirty="0" smtClean="0">
                <a:solidFill>
                  <a:schemeClr val="tx1"/>
                </a:solidFill>
              </a:rPr>
              <a:t> of”)</a:t>
            </a:r>
          </a:p>
          <a:p>
            <a:pPr marL="914400" lvl="1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Uses (“requires the correct presence of”)</a:t>
            </a:r>
          </a:p>
          <a:p>
            <a:pPr marL="1371600" lvl="2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Layered (“uses the services of”)</a:t>
            </a:r>
          </a:p>
          <a:p>
            <a:pPr marL="914400" lvl="1" indent="-457200" algn="l"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Class / Generalization (“is an instance of; shares access methods of”)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199"/>
            <a:ext cx="8458200" cy="186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527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1720161"/>
              </p:ext>
            </p:extLst>
          </p:nvPr>
        </p:nvGraphicFramePr>
        <p:xfrm>
          <a:off x="0" y="-1"/>
          <a:ext cx="8839200" cy="6830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3" name="Acrobat Document" r:id="rId3" imgW="10051560" imgH="7774200" progId="AcroExch.Document.7">
                  <p:link updateAutomatic="1"/>
                </p:oleObj>
              </mc:Choice>
              <mc:Fallback>
                <p:oleObj name="Acrobat Document" r:id="rId3" imgW="10051560" imgH="7774200" progId="AcroExch.Document.7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1"/>
                        <a:ext cx="8839200" cy="68302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220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375</Words>
  <Application>Microsoft Office PowerPoint</Application>
  <PresentationFormat>On-screen Show (4:3)</PresentationFormat>
  <Paragraphs>62</Paragraphs>
  <Slides>51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Links</vt:lpstr>
      </vt:variant>
      <vt:variant>
        <vt:i4>41</vt:i4>
      </vt:variant>
      <vt:variant>
        <vt:lpstr>Slide Titles</vt:lpstr>
      </vt:variant>
      <vt:variant>
        <vt:i4>51</vt:i4>
      </vt:variant>
    </vt:vector>
  </HeadingPairs>
  <TitlesOfParts>
    <vt:vector size="94" baseType="lpstr">
      <vt:lpstr>Office Theme</vt:lpstr>
      <vt:lpstr>Blends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                                                                                                                          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Layered Style</vt:lpstr>
      <vt:lpstr>Why isn’t this a layered style?</vt:lpstr>
      <vt:lpstr>“allowed to use” relations</vt:lpstr>
      <vt:lpstr>Bad Example</vt:lpstr>
      <vt:lpstr>Observations</vt:lpstr>
      <vt:lpstr>Elements, Relationships, Properties</vt:lpstr>
      <vt:lpstr>What the Layered Style Is For</vt:lpstr>
      <vt:lpstr>Notations for the Layered Style</vt:lpstr>
      <vt:lpstr>Notations for the Layered Style (cont.)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John</dc:creator>
  <cp:lastModifiedBy>Tarpeius</cp:lastModifiedBy>
  <cp:revision>32</cp:revision>
  <dcterms:created xsi:type="dcterms:W3CDTF">2011-01-20T17:22:59Z</dcterms:created>
  <dcterms:modified xsi:type="dcterms:W3CDTF">2011-01-29T04:22:09Z</dcterms:modified>
</cp:coreProperties>
</file>